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499" r:id="rId2"/>
    <p:sldId id="570" r:id="rId3"/>
    <p:sldId id="572" r:id="rId4"/>
    <p:sldId id="626" r:id="rId5"/>
    <p:sldId id="575" r:id="rId6"/>
    <p:sldId id="634" r:id="rId7"/>
    <p:sldId id="602" r:id="rId8"/>
    <p:sldId id="591" r:id="rId9"/>
    <p:sldId id="600" r:id="rId10"/>
    <p:sldId id="569" r:id="rId11"/>
    <p:sldId id="666" r:id="rId12"/>
    <p:sldId id="667" r:id="rId13"/>
    <p:sldId id="668" r:id="rId14"/>
    <p:sldId id="672" r:id="rId15"/>
    <p:sldId id="669" r:id="rId16"/>
    <p:sldId id="671" r:id="rId17"/>
    <p:sldId id="673" r:id="rId18"/>
    <p:sldId id="543" r:id="rId19"/>
    <p:sldId id="664" r:id="rId20"/>
    <p:sldId id="541" r:id="rId21"/>
    <p:sldId id="550" r:id="rId22"/>
    <p:sldId id="588" r:id="rId23"/>
    <p:sldId id="642" r:id="rId24"/>
    <p:sldId id="628" r:id="rId25"/>
    <p:sldId id="674" r:id="rId26"/>
    <p:sldId id="630" r:id="rId27"/>
    <p:sldId id="675" r:id="rId28"/>
    <p:sldId id="643" r:id="rId29"/>
    <p:sldId id="647" r:id="rId30"/>
    <p:sldId id="653" r:id="rId31"/>
    <p:sldId id="656" r:id="rId32"/>
    <p:sldId id="608" r:id="rId33"/>
    <p:sldId id="636" r:id="rId34"/>
    <p:sldId id="638" r:id="rId35"/>
    <p:sldId id="639" r:id="rId36"/>
    <p:sldId id="527" r:id="rId3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157"/>
    <a:srgbClr val="A000E4"/>
    <a:srgbClr val="F2F2F2"/>
    <a:srgbClr val="C91F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Estilo temático 2 - Énfasis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FD4443E-F989-4FC4-A0C8-D5A2AF1F390B}" styleName="Estilo oscuro 1 - Énfasis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FD0F851-EC5A-4D38-B0AD-8093EC10F338}" styleName="Estilo claro 1 - Acento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929F9F4-4A8F-4326-A1B4-22849713DDAB}" styleName="Estilo oscuro 1 - Énfasis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8603FDC-E32A-4AB5-989C-0864C3EAD2B8}" styleName="Estilo temático 2 - Énfasis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Estilo temático 2 - Énfasis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Estilo oscuro 2 - Énfasis 1/Énfasis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DBED569-4797-4DF1-A0F4-6AAB3CD982D8}" styleName="Estilo claro 3 - Acento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6D9F66E-5EB9-4882-86FB-DCBF35E3C3E4}" styleName="Estilo medio 4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125E5076-3810-47DD-B79F-674D7AD40C01}" styleName="Estilo oscuro 1 - Énfasis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01" autoAdjust="0"/>
    <p:restoredTop sz="97557" autoAdjust="0"/>
  </p:normalViewPr>
  <p:slideViewPr>
    <p:cSldViewPr snapToGrid="0" showGuides="1">
      <p:cViewPr>
        <p:scale>
          <a:sx n="60" d="100"/>
          <a:sy n="60" d="100"/>
        </p:scale>
        <p:origin x="-786" y="-288"/>
      </p:cViewPr>
      <p:guideLst>
        <p:guide orient="horz" pos="2085"/>
        <p:guide pos="3840"/>
      </p:guideLst>
    </p:cSldViewPr>
  </p:slideViewPr>
  <p:outlineViewPr>
    <p:cViewPr>
      <p:scale>
        <a:sx n="33" d="100"/>
        <a:sy n="33" d="100"/>
      </p:scale>
      <p:origin x="0" y="14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3B6E4C-01C9-4A44-A5BE-FEA4F0F26937}" type="datetimeFigureOut">
              <a:rPr lang="es-CO" smtClean="0"/>
              <a:t>02/10/2019</a:t>
            </a:fld>
            <a:endParaRPr lang="es-CO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62EE50-B022-4FE4-AFEA-819F3ADD5783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51745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nica360.com/segmentacion-de-clientes-una-propuesta-de-clasificacion-i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s.wikipedia.org/wiki/Principio_de_Pareto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nica360.com/segmentacion-de-clientes-una-propuesta-de-clasificacion-i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s.wikipedia.org/wiki/Principio_de_Pareto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nica360.com/segmentacion-de-clientes-una-propuesta-de-clasificacion-i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s.wikipedia.org/wiki/Principio_de_Pareto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nica360.com/segmentacion-de-clientes-una-propuesta-de-clasificacion-i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s.wikipedia.org/wiki/Principio_de_Pareto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nica360.com/segmentacion-de-clientes-una-propuesta-de-clasificacion-i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s.wikipedia.org/wiki/Principio_de_Pareto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nica360.com/segmentacion-de-clientes-una-propuesta-de-clasificacion-i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s.wikipedia.org/wiki/Principio_de_Pareto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nica360.com/segmentacion-de-clientes-una-propuesta-de-clasificacion-i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s.wikipedia.org/wiki/Principio_de_Pareto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nica360.com/segmentacion-de-clientes-una-propuesta-de-clasificacion-i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s.wikipedia.org/wiki/Principio_de_Pareto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nica360.com/segmentacion-de-clientes-una-propuesta-de-clasificacion-i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s.wikipedia.org/wiki/Principio_de_Pareto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nica360.com/segmentacion-de-clientes-una-propuesta-de-clasificacion-i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s.wikipedia.org/wiki/Principio_de_Pareto" TargetMode="Externa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2EE50-B022-4FE4-AFEA-819F3ADD5783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03570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defTabSz="100079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itchFamily="34" charset="0"/>
              </a:defRPr>
            </a:lvl1pPr>
            <a:lvl2pPr marL="804763" indent="-309524" defTabSz="100079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itchFamily="34" charset="0"/>
              </a:defRPr>
            </a:lvl2pPr>
            <a:lvl3pPr marL="1238098" indent="-247620" defTabSz="100079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itchFamily="34" charset="0"/>
              </a:defRPr>
            </a:lvl3pPr>
            <a:lvl4pPr marL="1733337" indent="-247620" defTabSz="100079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itchFamily="34" charset="0"/>
              </a:defRPr>
            </a:lvl4pPr>
            <a:lvl5pPr marL="2228576" indent="-247620" defTabSz="100079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itchFamily="34" charset="0"/>
              </a:defRPr>
            </a:lvl5pPr>
            <a:lvl6pPr marL="2723815" indent="-247620" defTabSz="1000796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itchFamily="34" charset="0"/>
              </a:defRPr>
            </a:lvl6pPr>
            <a:lvl7pPr marL="3219054" indent="-247620" defTabSz="1000796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itchFamily="34" charset="0"/>
              </a:defRPr>
            </a:lvl7pPr>
            <a:lvl8pPr marL="3714293" indent="-247620" defTabSz="1000796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itchFamily="34" charset="0"/>
              </a:defRPr>
            </a:lvl8pPr>
            <a:lvl9pPr marL="4209532" indent="-247620" defTabSz="1000796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20CA33-A2E9-4747-B560-4E5F8C0B9773}" type="slidenum">
              <a:rPr lang="en-US" altLang="es-CO" smtClean="0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altLang="es-CO" smtClean="0">
              <a:latin typeface="Arial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_tradnl" altLang="es-CO" dirty="0" smtClean="0"/>
          </a:p>
        </p:txBody>
      </p:sp>
    </p:spTree>
    <p:extLst>
      <p:ext uri="{BB962C8B-B14F-4D97-AF65-F5344CB8AC3E}">
        <p14:creationId xmlns:p14="http://schemas.microsoft.com/office/powerpoint/2010/main" val="28185245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defTabSz="100079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itchFamily="34" charset="0"/>
              </a:defRPr>
            </a:lvl1pPr>
            <a:lvl2pPr marL="804763" indent="-309524" defTabSz="100079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itchFamily="34" charset="0"/>
              </a:defRPr>
            </a:lvl2pPr>
            <a:lvl3pPr marL="1238098" indent="-247620" defTabSz="100079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itchFamily="34" charset="0"/>
              </a:defRPr>
            </a:lvl3pPr>
            <a:lvl4pPr marL="1733337" indent="-247620" defTabSz="100079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itchFamily="34" charset="0"/>
              </a:defRPr>
            </a:lvl4pPr>
            <a:lvl5pPr marL="2228576" indent="-247620" defTabSz="100079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itchFamily="34" charset="0"/>
              </a:defRPr>
            </a:lvl5pPr>
            <a:lvl6pPr marL="2723815" indent="-247620" defTabSz="1000796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itchFamily="34" charset="0"/>
              </a:defRPr>
            </a:lvl6pPr>
            <a:lvl7pPr marL="3219054" indent="-247620" defTabSz="1000796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itchFamily="34" charset="0"/>
              </a:defRPr>
            </a:lvl7pPr>
            <a:lvl8pPr marL="3714293" indent="-247620" defTabSz="1000796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itchFamily="34" charset="0"/>
              </a:defRPr>
            </a:lvl8pPr>
            <a:lvl9pPr marL="4209532" indent="-247620" defTabSz="1000796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20CA33-A2E9-4747-B560-4E5F8C0B9773}" type="slidenum">
              <a:rPr lang="en-US" altLang="es-CO" smtClean="0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altLang="es-CO" smtClean="0">
              <a:latin typeface="Arial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_tradnl" altLang="es-CO" dirty="0" smtClean="0"/>
          </a:p>
        </p:txBody>
      </p:sp>
    </p:spTree>
    <p:extLst>
      <p:ext uri="{BB962C8B-B14F-4D97-AF65-F5344CB8AC3E}">
        <p14:creationId xmlns:p14="http://schemas.microsoft.com/office/powerpoint/2010/main" val="28185245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defTabSz="100079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itchFamily="34" charset="0"/>
              </a:defRPr>
            </a:lvl1pPr>
            <a:lvl2pPr marL="804763" indent="-309524" defTabSz="100079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itchFamily="34" charset="0"/>
              </a:defRPr>
            </a:lvl2pPr>
            <a:lvl3pPr marL="1238098" indent="-247620" defTabSz="100079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itchFamily="34" charset="0"/>
              </a:defRPr>
            </a:lvl3pPr>
            <a:lvl4pPr marL="1733337" indent="-247620" defTabSz="100079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itchFamily="34" charset="0"/>
              </a:defRPr>
            </a:lvl4pPr>
            <a:lvl5pPr marL="2228576" indent="-247620" defTabSz="100079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itchFamily="34" charset="0"/>
              </a:defRPr>
            </a:lvl5pPr>
            <a:lvl6pPr marL="2723815" indent="-247620" defTabSz="1000796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itchFamily="34" charset="0"/>
              </a:defRPr>
            </a:lvl6pPr>
            <a:lvl7pPr marL="3219054" indent="-247620" defTabSz="1000796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itchFamily="34" charset="0"/>
              </a:defRPr>
            </a:lvl7pPr>
            <a:lvl8pPr marL="3714293" indent="-247620" defTabSz="1000796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itchFamily="34" charset="0"/>
              </a:defRPr>
            </a:lvl8pPr>
            <a:lvl9pPr marL="4209532" indent="-247620" defTabSz="1000796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20CA33-A2E9-4747-B560-4E5F8C0B9773}" type="slidenum">
              <a:rPr lang="en-US" altLang="es-CO" smtClean="0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 altLang="es-CO" smtClean="0">
              <a:latin typeface="Arial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_tradnl" altLang="es-CO" dirty="0" smtClean="0"/>
          </a:p>
        </p:txBody>
      </p:sp>
    </p:spTree>
    <p:extLst>
      <p:ext uri="{BB962C8B-B14F-4D97-AF65-F5344CB8AC3E}">
        <p14:creationId xmlns:p14="http://schemas.microsoft.com/office/powerpoint/2010/main" val="28185245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defTabSz="100079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itchFamily="34" charset="0"/>
              </a:defRPr>
            </a:lvl1pPr>
            <a:lvl2pPr marL="804763" indent="-309524" defTabSz="100079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itchFamily="34" charset="0"/>
              </a:defRPr>
            </a:lvl2pPr>
            <a:lvl3pPr marL="1238098" indent="-247620" defTabSz="100079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itchFamily="34" charset="0"/>
              </a:defRPr>
            </a:lvl3pPr>
            <a:lvl4pPr marL="1733337" indent="-247620" defTabSz="100079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itchFamily="34" charset="0"/>
              </a:defRPr>
            </a:lvl4pPr>
            <a:lvl5pPr marL="2228576" indent="-247620" defTabSz="100079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itchFamily="34" charset="0"/>
              </a:defRPr>
            </a:lvl5pPr>
            <a:lvl6pPr marL="2723815" indent="-247620" defTabSz="1000796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itchFamily="34" charset="0"/>
              </a:defRPr>
            </a:lvl6pPr>
            <a:lvl7pPr marL="3219054" indent="-247620" defTabSz="1000796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itchFamily="34" charset="0"/>
              </a:defRPr>
            </a:lvl7pPr>
            <a:lvl8pPr marL="3714293" indent="-247620" defTabSz="1000796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itchFamily="34" charset="0"/>
              </a:defRPr>
            </a:lvl8pPr>
            <a:lvl9pPr marL="4209532" indent="-247620" defTabSz="1000796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20CA33-A2E9-4747-B560-4E5F8C0B9773}" type="slidenum">
              <a:rPr lang="en-US" altLang="es-CO" smtClean="0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altLang="es-CO" smtClean="0">
              <a:latin typeface="Arial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_tradnl" altLang="es-CO" dirty="0" smtClean="0"/>
          </a:p>
        </p:txBody>
      </p:sp>
    </p:spTree>
    <p:extLst>
      <p:ext uri="{BB962C8B-B14F-4D97-AF65-F5344CB8AC3E}">
        <p14:creationId xmlns:p14="http://schemas.microsoft.com/office/powerpoint/2010/main" val="28185245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smtClean="0"/>
              <a:t>4 DB</a:t>
            </a:r>
            <a:r>
              <a:rPr lang="es-CO" baseline="0" dirty="0" smtClean="0"/>
              <a:t> analizadas</a:t>
            </a:r>
          </a:p>
          <a:p>
            <a:endParaRPr lang="es-CO" baseline="0" dirty="0" smtClean="0"/>
          </a:p>
          <a:p>
            <a:r>
              <a:rPr lang="es-CO" baseline="0" dirty="0" smtClean="0"/>
              <a:t>-eliminación de registros sin unidades vendidas</a:t>
            </a:r>
          </a:p>
          <a:p>
            <a:endParaRPr lang="es-CO" baseline="0" dirty="0" smtClean="0"/>
          </a:p>
          <a:p>
            <a:r>
              <a:rPr lang="es-CO" baseline="0" dirty="0" smtClean="0"/>
              <a:t>-Cálculo de la clasificación beneficios (promedio)</a:t>
            </a:r>
          </a:p>
          <a:p>
            <a:endParaRPr lang="es-CO" baseline="0" dirty="0" smtClean="0"/>
          </a:p>
          <a:p>
            <a:r>
              <a:rPr lang="es-CO" baseline="0" dirty="0" smtClean="0"/>
              <a:t>-Eliminación de los registros duplicados por Periodo, Marca y Producto</a:t>
            </a:r>
          </a:p>
          <a:p>
            <a:endParaRPr lang="es-CO" baseline="0" dirty="0" smtClean="0"/>
          </a:p>
          <a:p>
            <a:r>
              <a:rPr lang="es-CO" baseline="0" dirty="0" smtClean="0"/>
              <a:t>-Inclusión de variables exógenas: TRM promedio mensual y el IPC mes</a:t>
            </a:r>
          </a:p>
          <a:p>
            <a:endParaRPr lang="es-CO" baseline="0" dirty="0" smtClean="0"/>
          </a:p>
          <a:p>
            <a:r>
              <a:rPr lang="es-CO" baseline="0" dirty="0" smtClean="0"/>
              <a:t>-Eliminación de campo no correlacionados para los modelos</a:t>
            </a:r>
          </a:p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2EE50-B022-4FE4-AFEA-819F3ADD5783}" type="slidenum">
              <a:rPr lang="es-CO" smtClean="0"/>
              <a:t>18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33561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defTabSz="100079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itchFamily="34" charset="0"/>
              </a:defRPr>
            </a:lvl1pPr>
            <a:lvl2pPr marL="804763" indent="-309524" defTabSz="100079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itchFamily="34" charset="0"/>
              </a:defRPr>
            </a:lvl2pPr>
            <a:lvl3pPr marL="1238098" indent="-247620" defTabSz="100079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itchFamily="34" charset="0"/>
              </a:defRPr>
            </a:lvl3pPr>
            <a:lvl4pPr marL="1733337" indent="-247620" defTabSz="100079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itchFamily="34" charset="0"/>
              </a:defRPr>
            </a:lvl4pPr>
            <a:lvl5pPr marL="2228576" indent="-247620" defTabSz="100079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itchFamily="34" charset="0"/>
              </a:defRPr>
            </a:lvl5pPr>
            <a:lvl6pPr marL="2723815" indent="-247620" defTabSz="1000796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itchFamily="34" charset="0"/>
              </a:defRPr>
            </a:lvl6pPr>
            <a:lvl7pPr marL="3219054" indent="-247620" defTabSz="1000796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itchFamily="34" charset="0"/>
              </a:defRPr>
            </a:lvl7pPr>
            <a:lvl8pPr marL="3714293" indent="-247620" defTabSz="1000796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itchFamily="34" charset="0"/>
              </a:defRPr>
            </a:lvl8pPr>
            <a:lvl9pPr marL="4209532" indent="-247620" defTabSz="1000796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20CA33-A2E9-4747-B560-4E5F8C0B9773}" type="slidenum">
              <a:rPr lang="en-US" altLang="es-CO" smtClean="0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 altLang="es-CO" smtClean="0">
              <a:latin typeface="Arial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_tradnl" altLang="es-CO" dirty="0" smtClean="0"/>
          </a:p>
        </p:txBody>
      </p:sp>
    </p:spTree>
    <p:extLst>
      <p:ext uri="{BB962C8B-B14F-4D97-AF65-F5344CB8AC3E}">
        <p14:creationId xmlns:p14="http://schemas.microsoft.com/office/powerpoint/2010/main" val="2818524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2EE50-B022-4FE4-AFEA-819F3ADD5783}" type="slidenum">
              <a:rPr lang="es-CO" smtClean="0"/>
              <a:t>20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40273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RFM 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 uno de los métodos de </a:t>
            </a:r>
            <a:r>
              <a:rPr lang="es-CO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egmentación de clientes"/>
              </a:rPr>
              <a:t>segmentación de clientes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más sencillos de implantar, y al mismo tiempo uno de los que mejores resultados aportan a corto plazo. Se basa en el célebre </a:t>
            </a:r>
            <a:r>
              <a:rPr lang="es-CO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principio de Pareto"/>
              </a:rPr>
              <a:t>principio de Pareto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según la cual el 20% de los clientes de una compañía generan el 80% de los ingresos. El RFM es la mejor manera de constatar hasta qué punto este paradigma es real en nuestro caso, y ubicar a cada cliente en su escalón de la pirámide de valor</a:t>
            </a:r>
          </a:p>
          <a:p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Recencia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Días transcurridos desde la última compra.</a:t>
            </a: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Frecuencia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Número de compras por período de tiempo, como promedio. Por ejemplo, número de compras mensuales.</a:t>
            </a: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Money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Valor de las compras totales realizadas por el cliente en el tiempo de análisis.</a:t>
            </a:r>
          </a:p>
          <a:p>
            <a:pPr fontAlgn="base"/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SUPUESTO: Si tengo un total de 65 clientes.</a:t>
            </a:r>
          </a:p>
          <a:p>
            <a:pPr fontAlgn="base"/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Segmento 1: 23% de cliente que son 15 clientes facturan el 70.5</a:t>
            </a:r>
            <a:r>
              <a:rPr lang="es-CO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las ventas, facturas 72%</a:t>
            </a:r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dirty="0" smtClean="0"/>
              <a:t>El promedio</a:t>
            </a:r>
            <a:r>
              <a:rPr lang="es-ES" baseline="0" dirty="0" smtClean="0"/>
              <a:t> de días se calcula </a:t>
            </a:r>
            <a:r>
              <a:rPr lang="es-ES" baseline="0" dirty="0" err="1" smtClean="0"/>
              <a:t>promero</a:t>
            </a:r>
            <a:r>
              <a:rPr lang="es-ES" baseline="0" dirty="0" smtClean="0"/>
              <a:t> de días de esos cliente. Promedio de días </a:t>
            </a:r>
            <a:r>
              <a:rPr lang="es-ES" baseline="0" dirty="0" err="1" smtClean="0"/>
              <a:t>qne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uqe</a:t>
            </a:r>
            <a:r>
              <a:rPr lang="es-ES" baseline="0" dirty="0" smtClean="0"/>
              <a:t> mas reciente me han facturado.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2EE50-B022-4FE4-AFEA-819F3ADD5783}" type="slidenum">
              <a:rPr lang="es-CO" smtClean="0"/>
              <a:t>22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27491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RFM 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 uno de los métodos de </a:t>
            </a:r>
            <a:r>
              <a:rPr lang="es-CO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egmentación de clientes"/>
              </a:rPr>
              <a:t>segmentación de clientes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más sencillos de implantar, y al mismo tiempo uno de los que mejores resultados aportan a corto plazo. Se basa en el célebre </a:t>
            </a:r>
            <a:r>
              <a:rPr lang="es-CO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principio de Pareto"/>
              </a:rPr>
              <a:t>principio de Pareto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según la cual el 20% de los clientes de una compañía generan el 80% de los ingresos. El RFM es la mejor manera de constatar hasta qué punto este paradigma es real en nuestro caso, y ubicar a cada cliente en su escalón de la pirámide de valor</a:t>
            </a:r>
          </a:p>
          <a:p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Recencia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Días transcurridos desde la última compra.</a:t>
            </a: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Frecuencia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Número de compras por período de tiempo, como promedio. Por ejemplo, número de compras mensuales.</a:t>
            </a: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Money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Valor de las compras totales realizadas por el cliente en el tiempo de análisis.</a:t>
            </a:r>
          </a:p>
          <a:p>
            <a:pPr fontAlgn="base"/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SUPUESTO: Si tengo un total de 65 clientes.</a:t>
            </a:r>
          </a:p>
          <a:p>
            <a:pPr fontAlgn="base"/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Segmento 1: 23% de cliente que son 15 clientes facturan el 70.5</a:t>
            </a:r>
            <a:r>
              <a:rPr lang="es-CO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las ventas, facturas 72%</a:t>
            </a:r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dirty="0" smtClean="0"/>
              <a:t>El promedio</a:t>
            </a:r>
            <a:r>
              <a:rPr lang="es-ES" baseline="0" dirty="0" smtClean="0"/>
              <a:t> de días se calcula </a:t>
            </a:r>
            <a:r>
              <a:rPr lang="es-ES" baseline="0" dirty="0" err="1" smtClean="0"/>
              <a:t>promero</a:t>
            </a:r>
            <a:r>
              <a:rPr lang="es-ES" baseline="0" dirty="0" smtClean="0"/>
              <a:t> de días de esos cliente. Promedio de días </a:t>
            </a:r>
            <a:r>
              <a:rPr lang="es-ES" baseline="0" dirty="0" err="1" smtClean="0"/>
              <a:t>qne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uqe</a:t>
            </a:r>
            <a:r>
              <a:rPr lang="es-ES" baseline="0" dirty="0" smtClean="0"/>
              <a:t> mas reciente me han facturado.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2EE50-B022-4FE4-AFEA-819F3ADD5783}" type="slidenum">
              <a:rPr lang="es-CO" smtClean="0"/>
              <a:t>23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27491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RFM 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 uno de los métodos de </a:t>
            </a:r>
            <a:r>
              <a:rPr lang="es-CO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egmentación de clientes"/>
              </a:rPr>
              <a:t>segmentación de clientes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más sencillos de implantar, y al mismo tiempo uno de los que mejores resultados aportan a corto plazo. Se basa en el célebre </a:t>
            </a:r>
            <a:r>
              <a:rPr lang="es-CO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principio de Pareto"/>
              </a:rPr>
              <a:t>principio de Pareto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según la cual el 20% de los clientes de una compañía generan el 80% de los ingresos. El RFM es la mejor manera de constatar hasta qué punto este paradigma es real en nuestro caso, y ubicar a cada cliente en su escalón de la pirámide de valor</a:t>
            </a:r>
          </a:p>
          <a:p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Recencia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Días transcurridos desde la última compra.</a:t>
            </a: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Frecuencia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Número de compras por período de tiempo, como promedio. Por ejemplo, número de compras mensuales.</a:t>
            </a: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Money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Valor de las compras totales realizadas por el cliente en el tiempo de análisis.</a:t>
            </a:r>
          </a:p>
          <a:p>
            <a:pPr fontAlgn="base"/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SUPUESTO: Si tengo un total de 65 clientes.</a:t>
            </a:r>
          </a:p>
          <a:p>
            <a:pPr fontAlgn="base"/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Segmento 1: 23% de cliente que son 15 clientes facturan el 70.5</a:t>
            </a:r>
            <a:r>
              <a:rPr lang="es-CO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las ventas, facturas 72%</a:t>
            </a:r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dirty="0" smtClean="0"/>
              <a:t>El promedio</a:t>
            </a:r>
            <a:r>
              <a:rPr lang="es-ES" baseline="0" dirty="0" smtClean="0"/>
              <a:t> de días se calcula </a:t>
            </a:r>
            <a:r>
              <a:rPr lang="es-ES" baseline="0" dirty="0" err="1" smtClean="0"/>
              <a:t>promero</a:t>
            </a:r>
            <a:r>
              <a:rPr lang="es-ES" baseline="0" dirty="0" smtClean="0"/>
              <a:t> de días de esos cliente. Promedio de días </a:t>
            </a:r>
            <a:r>
              <a:rPr lang="es-ES" baseline="0" dirty="0" err="1" smtClean="0"/>
              <a:t>qne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uqe</a:t>
            </a:r>
            <a:r>
              <a:rPr lang="es-ES" baseline="0" dirty="0" smtClean="0"/>
              <a:t> mas reciente me han facturado.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2EE50-B022-4FE4-AFEA-819F3ADD5783}" type="slidenum">
              <a:rPr lang="es-CO" smtClean="0"/>
              <a:t>24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27491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2EE50-B022-4FE4-AFEA-819F3ADD5783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441235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RFM 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 uno de los métodos de </a:t>
            </a:r>
            <a:r>
              <a:rPr lang="es-CO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egmentación de clientes"/>
              </a:rPr>
              <a:t>segmentación de clientes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más sencillos de implantar, y al mismo tiempo uno de los que mejores resultados aportan a corto plazo. Se basa en el célebre </a:t>
            </a:r>
            <a:r>
              <a:rPr lang="es-CO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principio de Pareto"/>
              </a:rPr>
              <a:t>principio de Pareto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según la cual el 20% de los clientes de una compañía generan el 80% de los ingresos. El RFM es la mejor manera de constatar hasta qué punto este paradigma es real en nuestro caso, y ubicar a cada cliente en su escalón de la pirámide de valor</a:t>
            </a:r>
          </a:p>
          <a:p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Recencia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Días transcurridos desde la última compra.</a:t>
            </a: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Frecuencia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Número de compras por período de tiempo, como promedio. Por ejemplo, número de compras mensuales.</a:t>
            </a: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Money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Valor de las compras totales realizadas por el cliente en el tiempo de análisis.</a:t>
            </a:r>
          </a:p>
          <a:p>
            <a:pPr fontAlgn="base"/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SUPUESTO: Si tengo un total de 65 clientes.</a:t>
            </a:r>
          </a:p>
          <a:p>
            <a:pPr fontAlgn="base"/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Segmento 1: 23% de cliente que son 15 clientes facturan el 70.5</a:t>
            </a:r>
            <a:r>
              <a:rPr lang="es-CO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las ventas, facturas 72%</a:t>
            </a:r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dirty="0" smtClean="0"/>
              <a:t>El promedio</a:t>
            </a:r>
            <a:r>
              <a:rPr lang="es-ES" baseline="0" dirty="0" smtClean="0"/>
              <a:t> de días se calcula </a:t>
            </a:r>
            <a:r>
              <a:rPr lang="es-ES" baseline="0" dirty="0" err="1" smtClean="0"/>
              <a:t>promero</a:t>
            </a:r>
            <a:r>
              <a:rPr lang="es-ES" baseline="0" dirty="0" smtClean="0"/>
              <a:t> de días de esos cliente. Promedio de días </a:t>
            </a:r>
            <a:r>
              <a:rPr lang="es-ES" baseline="0" dirty="0" err="1" smtClean="0"/>
              <a:t>qne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uqe</a:t>
            </a:r>
            <a:r>
              <a:rPr lang="es-ES" baseline="0" dirty="0" smtClean="0"/>
              <a:t> mas reciente me han facturado.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2EE50-B022-4FE4-AFEA-819F3ADD5783}" type="slidenum">
              <a:rPr lang="es-CO" smtClean="0"/>
              <a:t>25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27491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RFM 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 uno de los métodos de </a:t>
            </a:r>
            <a:r>
              <a:rPr lang="es-CO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egmentación de clientes"/>
              </a:rPr>
              <a:t>segmentación de clientes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más sencillos de implantar, y al mismo tiempo uno de los que mejores resultados aportan a corto plazo. Se basa en el célebre </a:t>
            </a:r>
            <a:r>
              <a:rPr lang="es-CO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principio de Pareto"/>
              </a:rPr>
              <a:t>principio de Pareto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según la cual el 20% de los clientes de una compañía generan el 80% de los ingresos. El RFM es la mejor manera de constatar hasta qué punto este paradigma es real en nuestro caso, y ubicar a cada cliente en su escalón de la pirámide de valor</a:t>
            </a:r>
          </a:p>
          <a:p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Recencia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Días transcurridos desde la última compra.</a:t>
            </a: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Frecuencia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Número de compras por período de tiempo, como promedio. Por ejemplo, número de compras mensuales.</a:t>
            </a: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Money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Valor de las compras totales realizadas por el cliente en el tiempo de análisis.</a:t>
            </a:r>
          </a:p>
          <a:p>
            <a:pPr fontAlgn="base"/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SUPUESTO: Si tengo un total de 65 clientes.</a:t>
            </a:r>
          </a:p>
          <a:p>
            <a:pPr fontAlgn="base"/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Segmento 1: 23% de cliente que son 15 clientes facturan el 70.5</a:t>
            </a:r>
            <a:r>
              <a:rPr lang="es-CO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las ventas, facturas 72%</a:t>
            </a:r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dirty="0" smtClean="0"/>
              <a:t>El promedio</a:t>
            </a:r>
            <a:r>
              <a:rPr lang="es-ES" baseline="0" dirty="0" smtClean="0"/>
              <a:t> de días se calcula </a:t>
            </a:r>
            <a:r>
              <a:rPr lang="es-ES" baseline="0" dirty="0" err="1" smtClean="0"/>
              <a:t>promero</a:t>
            </a:r>
            <a:r>
              <a:rPr lang="es-ES" baseline="0" dirty="0" smtClean="0"/>
              <a:t> de días de esos cliente. Promedio de días </a:t>
            </a:r>
            <a:r>
              <a:rPr lang="es-ES" baseline="0" dirty="0" err="1" smtClean="0"/>
              <a:t>qne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uqe</a:t>
            </a:r>
            <a:r>
              <a:rPr lang="es-ES" baseline="0" dirty="0" smtClean="0"/>
              <a:t> mas reciente me han facturado.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2EE50-B022-4FE4-AFEA-819F3ADD5783}" type="slidenum">
              <a:rPr lang="es-CO" smtClean="0"/>
              <a:t>26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27491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RFM 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 uno de los métodos de </a:t>
            </a:r>
            <a:r>
              <a:rPr lang="es-CO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egmentación de clientes"/>
              </a:rPr>
              <a:t>segmentación de clientes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más sencillos de implantar, y al mismo tiempo uno de los que mejores resultados aportan a corto plazo. Se basa en el célebre </a:t>
            </a:r>
            <a:r>
              <a:rPr lang="es-CO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principio de Pareto"/>
              </a:rPr>
              <a:t>principio de Pareto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según la cual el 20% de los clientes de una compañía generan el 80% de los ingresos. El RFM es la mejor manera de constatar hasta qué punto este paradigma es real en nuestro caso, y ubicar a cada cliente en su escalón de la pirámide de valor</a:t>
            </a:r>
          </a:p>
          <a:p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Recencia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Días transcurridos desde la última compra.</a:t>
            </a: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Frecuencia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Número de compras por período de tiempo, como promedio. Por ejemplo, número de compras mensuales.</a:t>
            </a: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Money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Valor de las compras totales realizadas por el cliente en el tiempo de análisis.</a:t>
            </a:r>
          </a:p>
          <a:p>
            <a:pPr fontAlgn="base"/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SUPUESTO: Si tengo un total de 65 clientes.</a:t>
            </a:r>
          </a:p>
          <a:p>
            <a:pPr fontAlgn="base"/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Segmento 1: 23% de cliente que son 15 clientes facturan el 70.5</a:t>
            </a:r>
            <a:r>
              <a:rPr lang="es-CO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las ventas, facturas 72%</a:t>
            </a:r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dirty="0" smtClean="0"/>
              <a:t>El promedio</a:t>
            </a:r>
            <a:r>
              <a:rPr lang="es-ES" baseline="0" dirty="0" smtClean="0"/>
              <a:t> de días se calcula </a:t>
            </a:r>
            <a:r>
              <a:rPr lang="es-ES" baseline="0" dirty="0" err="1" smtClean="0"/>
              <a:t>promero</a:t>
            </a:r>
            <a:r>
              <a:rPr lang="es-ES" baseline="0" dirty="0" smtClean="0"/>
              <a:t> de días de esos cliente. Promedio de días </a:t>
            </a:r>
            <a:r>
              <a:rPr lang="es-ES" baseline="0" dirty="0" err="1" smtClean="0"/>
              <a:t>qne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uqe</a:t>
            </a:r>
            <a:r>
              <a:rPr lang="es-ES" baseline="0" dirty="0" smtClean="0"/>
              <a:t> mas reciente me han facturado.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2EE50-B022-4FE4-AFEA-819F3ADD5783}" type="slidenum">
              <a:rPr lang="es-CO" smtClean="0"/>
              <a:t>27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274910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RFM 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 uno de los métodos de </a:t>
            </a:r>
            <a:r>
              <a:rPr lang="es-CO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egmentación de clientes"/>
              </a:rPr>
              <a:t>segmentación de clientes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más sencillos de implantar, y al mismo tiempo uno de los que mejores resultados aportan a corto plazo. Se basa en el célebre </a:t>
            </a:r>
            <a:r>
              <a:rPr lang="es-CO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principio de Pareto"/>
              </a:rPr>
              <a:t>principio de Pareto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según la cual el 20% de los clientes de una compañía generan el 80% de los ingresos. El RFM es la mejor manera de constatar hasta qué punto este paradigma es real en nuestro caso, y ubicar a cada cliente en su escalón de la pirámide de valor</a:t>
            </a:r>
          </a:p>
          <a:p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Recencia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Días transcurridos desde la última compra.</a:t>
            </a: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Frecuencia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Número de compras por período de tiempo, como promedio. Por ejemplo, número de compras mensuales.</a:t>
            </a: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Money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Valor de las compras totales realizadas por el cliente en el tiempo de análisis.</a:t>
            </a:r>
          </a:p>
          <a:p>
            <a:pPr fontAlgn="base"/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SUPUESTO: Si tengo un total de 65 clientes.</a:t>
            </a:r>
          </a:p>
          <a:p>
            <a:pPr fontAlgn="base"/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Segmento 1: 23% de cliente que son 15 clientes facturan el 70.5</a:t>
            </a:r>
            <a:r>
              <a:rPr lang="es-CO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las ventas, facturas 72%</a:t>
            </a:r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dirty="0" smtClean="0"/>
              <a:t>El promedio</a:t>
            </a:r>
            <a:r>
              <a:rPr lang="es-ES" baseline="0" dirty="0" smtClean="0"/>
              <a:t> de días se calcula </a:t>
            </a:r>
            <a:r>
              <a:rPr lang="es-ES" baseline="0" dirty="0" err="1" smtClean="0"/>
              <a:t>promero</a:t>
            </a:r>
            <a:r>
              <a:rPr lang="es-ES" baseline="0" dirty="0" smtClean="0"/>
              <a:t> de días de esos cliente. Promedio de días </a:t>
            </a:r>
            <a:r>
              <a:rPr lang="es-ES" baseline="0" dirty="0" err="1" smtClean="0"/>
              <a:t>qne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uqe</a:t>
            </a:r>
            <a:r>
              <a:rPr lang="es-ES" baseline="0" dirty="0" smtClean="0"/>
              <a:t> mas reciente me han facturado.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2EE50-B022-4FE4-AFEA-819F3ADD5783}" type="slidenum">
              <a:rPr lang="es-CO" smtClean="0"/>
              <a:t>28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274910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RFM 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 uno de los métodos de </a:t>
            </a:r>
            <a:r>
              <a:rPr lang="es-CO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egmentación de clientes"/>
              </a:rPr>
              <a:t>segmentación de clientes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más sencillos de implantar, y al mismo tiempo uno de los que mejores resultados aportan a corto plazo. Se basa en el célebre </a:t>
            </a:r>
            <a:r>
              <a:rPr lang="es-CO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principio de Pareto"/>
              </a:rPr>
              <a:t>principio de Pareto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según la cual el 20% de los clientes de una compañía generan el 80% de los ingresos. El RFM es la mejor manera de constatar hasta qué punto este paradigma es real en nuestro caso, y ubicar a cada cliente en su escalón de la pirámide de valor</a:t>
            </a:r>
          </a:p>
          <a:p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Recencia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Días transcurridos desde la última compra.</a:t>
            </a: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Frecuencia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Número de compras por período de tiempo, como promedio. Por ejemplo, número de compras mensuales.</a:t>
            </a: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Money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Valor de las compras totales realizadas por el cliente en el tiempo de análisis.</a:t>
            </a:r>
          </a:p>
          <a:p>
            <a:pPr fontAlgn="base"/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SUPUESTO: Si tengo un total de 65 clientes.</a:t>
            </a:r>
          </a:p>
          <a:p>
            <a:pPr fontAlgn="base"/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Segmento 1: 23% de cliente que son 15 clientes facturan el 70.5</a:t>
            </a:r>
            <a:r>
              <a:rPr lang="es-CO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las ventas, facturas 72%</a:t>
            </a:r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dirty="0" smtClean="0"/>
              <a:t>El promedio</a:t>
            </a:r>
            <a:r>
              <a:rPr lang="es-ES" baseline="0" dirty="0" smtClean="0"/>
              <a:t> de días se calcula </a:t>
            </a:r>
            <a:r>
              <a:rPr lang="es-ES" baseline="0" dirty="0" err="1" smtClean="0"/>
              <a:t>promero</a:t>
            </a:r>
            <a:r>
              <a:rPr lang="es-ES" baseline="0" dirty="0" smtClean="0"/>
              <a:t> de días de esos cliente. Promedio de días </a:t>
            </a:r>
            <a:r>
              <a:rPr lang="es-ES" baseline="0" dirty="0" err="1" smtClean="0"/>
              <a:t>qne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uqe</a:t>
            </a:r>
            <a:r>
              <a:rPr lang="es-ES" baseline="0" dirty="0" smtClean="0"/>
              <a:t> mas reciente me han facturado.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2EE50-B022-4FE4-AFEA-819F3ADD5783}" type="slidenum">
              <a:rPr lang="es-CO" smtClean="0"/>
              <a:t>29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27491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RFM 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 uno de los métodos de </a:t>
            </a:r>
            <a:r>
              <a:rPr lang="es-CO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egmentación de clientes"/>
              </a:rPr>
              <a:t>segmentación de clientes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más sencillos de implantar, y al mismo tiempo uno de los que mejores resultados aportan a corto plazo. Se basa en el célebre </a:t>
            </a:r>
            <a:r>
              <a:rPr lang="es-CO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principio de Pareto"/>
              </a:rPr>
              <a:t>principio de Pareto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según la cual el 20% de los clientes de una compañía generan el 80% de los ingresos. El RFM es la mejor manera de constatar hasta qué punto este paradigma es real en nuestro caso, y ubicar a cada cliente en su escalón de la pirámide de valor</a:t>
            </a:r>
          </a:p>
          <a:p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Recencia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Días transcurridos desde la última compra.</a:t>
            </a: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Frecuencia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Número de compras por período de tiempo, como promedio. Por ejemplo, número de compras mensuales.</a:t>
            </a: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Money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Valor de las compras totales realizadas por el cliente en el tiempo de análisis.</a:t>
            </a:r>
          </a:p>
          <a:p>
            <a:pPr fontAlgn="base"/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SUPUESTO: Si tengo un total de 65 clientes.</a:t>
            </a:r>
          </a:p>
          <a:p>
            <a:pPr fontAlgn="base"/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Segmento 1: 23% de cliente que son 15 clientes facturan el 70.5</a:t>
            </a:r>
            <a:r>
              <a:rPr lang="es-CO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las ventas, facturas 72%</a:t>
            </a:r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dirty="0" smtClean="0"/>
              <a:t>El promedio</a:t>
            </a:r>
            <a:r>
              <a:rPr lang="es-ES" baseline="0" dirty="0" smtClean="0"/>
              <a:t> de días se calcula </a:t>
            </a:r>
            <a:r>
              <a:rPr lang="es-ES" baseline="0" dirty="0" err="1" smtClean="0"/>
              <a:t>promero</a:t>
            </a:r>
            <a:r>
              <a:rPr lang="es-ES" baseline="0" dirty="0" smtClean="0"/>
              <a:t> de días de esos cliente. Promedio de días </a:t>
            </a:r>
            <a:r>
              <a:rPr lang="es-ES" baseline="0" dirty="0" err="1" smtClean="0"/>
              <a:t>qne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uqe</a:t>
            </a:r>
            <a:r>
              <a:rPr lang="es-ES" baseline="0" dirty="0" smtClean="0"/>
              <a:t> mas reciente me han facturado.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2EE50-B022-4FE4-AFEA-819F3ADD5783}" type="slidenum">
              <a:rPr lang="es-CO" smtClean="0"/>
              <a:t>30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274910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RFM 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 uno de los métodos de </a:t>
            </a:r>
            <a:r>
              <a:rPr lang="es-CO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egmentación de clientes"/>
              </a:rPr>
              <a:t>segmentación de clientes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más sencillos de implantar, y al mismo tiempo uno de los que mejores resultados aportan a corto plazo. Se basa en el célebre </a:t>
            </a:r>
            <a:r>
              <a:rPr lang="es-CO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principio de Pareto"/>
              </a:rPr>
              <a:t>principio de Pareto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según la cual el 20% de los clientes de una compañía generan el 80% de los ingresos. El RFM es la mejor manera de constatar hasta qué punto este paradigma es real en nuestro caso, y ubicar a cada cliente en su escalón de la pirámide de valor</a:t>
            </a:r>
          </a:p>
          <a:p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Recencia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Días transcurridos desde la última compra.</a:t>
            </a: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Frecuencia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Número de compras por período de tiempo, como promedio. Por ejemplo, número de compras mensuales.</a:t>
            </a:r>
          </a:p>
          <a:p>
            <a:pPr fontAlgn="base"/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Money</a:t>
            </a:r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Valor de las compras totales realizadas por el cliente en el tiempo de análisis.</a:t>
            </a:r>
          </a:p>
          <a:p>
            <a:pPr fontAlgn="base"/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SUPUESTO: Si tengo un total de 65 clientes.</a:t>
            </a:r>
          </a:p>
          <a:p>
            <a:pPr fontAlgn="base"/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C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Segmento 1: 23% de cliente que son 15 clientes facturan el 70.5</a:t>
            </a:r>
            <a:r>
              <a:rPr lang="es-CO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las ventas, facturas 72%</a:t>
            </a:r>
            <a:endParaRPr lang="es-C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dirty="0" smtClean="0"/>
              <a:t>El promedio</a:t>
            </a:r>
            <a:r>
              <a:rPr lang="es-ES" baseline="0" dirty="0" smtClean="0"/>
              <a:t> de días se calcula </a:t>
            </a:r>
            <a:r>
              <a:rPr lang="es-ES" baseline="0" dirty="0" err="1" smtClean="0"/>
              <a:t>promero</a:t>
            </a:r>
            <a:r>
              <a:rPr lang="es-ES" baseline="0" dirty="0" smtClean="0"/>
              <a:t> de días de esos cliente. Promedio de días </a:t>
            </a:r>
            <a:r>
              <a:rPr lang="es-ES" baseline="0" dirty="0" err="1" smtClean="0"/>
              <a:t>qne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uqe</a:t>
            </a:r>
            <a:r>
              <a:rPr lang="es-ES" baseline="0" dirty="0" smtClean="0"/>
              <a:t> mas reciente me han facturado.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2EE50-B022-4FE4-AFEA-819F3ADD5783}" type="slidenum">
              <a:rPr lang="es-CO" smtClean="0"/>
              <a:t>31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274910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2EE50-B022-4FE4-AFEA-819F3ADD5783}" type="slidenum">
              <a:rPr lang="es-CO" smtClean="0"/>
              <a:t>36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61570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dirty="0" smtClean="0"/>
              <a:t>Objetivo de la </a:t>
            </a:r>
            <a:r>
              <a:rPr lang="es-CO" dirty="0" err="1" smtClean="0"/>
              <a:t>PoC</a:t>
            </a:r>
            <a:r>
              <a:rPr lang="es-CO" baseline="0" dirty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O" baseline="0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CO" baseline="0" dirty="0" smtClean="0"/>
              <a:t>Saber qué se debe pedir (Partes, repuestos)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CO" baseline="0" dirty="0" smtClean="0"/>
              <a:t>Que cantidad de partes se deben pedir (Cuánto)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CO" baseline="0" dirty="0" smtClean="0"/>
              <a:t>Cuando generar un puto de re orden </a:t>
            </a:r>
            <a:r>
              <a:rPr lang="es-CO" baseline="0" dirty="0" smtClean="0">
                <a:sym typeface="Wingdings" panose="05000000000000000000" pitchFamily="2" charset="2"/>
              </a:rPr>
              <a:t> en la data suministrada no se encontró un campo que permitiera predecir un punto de re orden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s-CO" baseline="0" dirty="0" smtClean="0">
              <a:sym typeface="Wingdings" panose="05000000000000000000" pitchFamily="2" charset="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baseline="0" dirty="0" smtClean="0">
                <a:sym typeface="Wingdings" panose="05000000000000000000" pitchFamily="2" charset="2"/>
              </a:rPr>
              <a:t>Por solicitud del cliente se tuvieron en cuenta los siguientes campos: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O" baseline="0" dirty="0" smtClean="0">
              <a:sym typeface="Wingdings" panose="05000000000000000000" pitchFamily="2" charset="2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D1C1-EA11-4139-A0A3-8E51A2627BC1}" type="slidenum">
              <a:rPr lang="es-CO" smtClean="0">
                <a:solidFill>
                  <a:prstClr val="black"/>
                </a:solidFill>
              </a:rPr>
              <a:pPr/>
              <a:t>3</a:t>
            </a:fld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247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200" dirty="0" smtClean="0"/>
              <a:t>CRISP-DM - </a:t>
            </a:r>
            <a:r>
              <a:rPr lang="es-CO" sz="1200" i="1" dirty="0" smtClean="0"/>
              <a:t>Cross-</a:t>
            </a:r>
            <a:r>
              <a:rPr lang="es-CO" sz="1200" i="1" dirty="0" err="1" smtClean="0"/>
              <a:t>Industry</a:t>
            </a:r>
            <a:r>
              <a:rPr lang="es-CO" sz="1200" i="1" dirty="0" smtClean="0"/>
              <a:t> Standard </a:t>
            </a:r>
            <a:r>
              <a:rPr lang="es-CO" sz="1200" i="1" dirty="0" err="1" smtClean="0"/>
              <a:t>Process</a:t>
            </a:r>
            <a:r>
              <a:rPr lang="es-CO" sz="1200" i="1" dirty="0" smtClean="0"/>
              <a:t> </a:t>
            </a:r>
            <a:r>
              <a:rPr lang="es-CO" sz="1200" i="1" dirty="0" err="1" smtClean="0"/>
              <a:t>for</a:t>
            </a:r>
            <a:r>
              <a:rPr lang="es-CO" sz="1200" i="1" dirty="0" smtClean="0"/>
              <a:t> Data </a:t>
            </a:r>
            <a:r>
              <a:rPr lang="es-CO" sz="1200" i="1" dirty="0" err="1" smtClean="0"/>
              <a:t>Mining</a:t>
            </a:r>
            <a:r>
              <a:rPr lang="es-CO" sz="1200" i="1" dirty="0" smtClean="0"/>
              <a:t> </a:t>
            </a:r>
          </a:p>
          <a:p>
            <a:endParaRPr lang="es-CO" sz="1200" i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1200" dirty="0" smtClean="0"/>
              <a:t>-Es un método probado para orientar los proyectos de minería de datos.</a:t>
            </a:r>
          </a:p>
          <a:p>
            <a:r>
              <a:rPr lang="es-CO" dirty="0" smtClean="0"/>
              <a:t>-</a:t>
            </a:r>
            <a:r>
              <a:rPr lang="es-CO" sz="1200" dirty="0" smtClean="0"/>
              <a:t>Ofrece un resumen del ciclo vital de minería de datos.</a:t>
            </a:r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D1C1-EA11-4139-A0A3-8E51A2627BC1}" type="slidenum">
              <a:rPr lang="es-CO" smtClean="0">
                <a:solidFill>
                  <a:prstClr val="black"/>
                </a:solidFill>
              </a:rPr>
              <a:pPr/>
              <a:t>5</a:t>
            </a:fld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247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62EE50-B022-4FE4-AFEA-819F3ADD5783}" type="slidenum">
              <a:rPr lang="es-CO" smtClean="0">
                <a:solidFill>
                  <a:prstClr val="black"/>
                </a:solidFill>
              </a:rPr>
              <a:pPr/>
              <a:t>7</a:t>
            </a:fld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681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defTabSz="100079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itchFamily="34" charset="0"/>
              </a:defRPr>
            </a:lvl1pPr>
            <a:lvl2pPr marL="804763" indent="-309524" defTabSz="100079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itchFamily="34" charset="0"/>
              </a:defRPr>
            </a:lvl2pPr>
            <a:lvl3pPr marL="1238098" indent="-247620" defTabSz="100079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itchFamily="34" charset="0"/>
              </a:defRPr>
            </a:lvl3pPr>
            <a:lvl4pPr marL="1733337" indent="-247620" defTabSz="100079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itchFamily="34" charset="0"/>
              </a:defRPr>
            </a:lvl4pPr>
            <a:lvl5pPr marL="2228576" indent="-247620" defTabSz="100079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itchFamily="34" charset="0"/>
              </a:defRPr>
            </a:lvl5pPr>
            <a:lvl6pPr marL="2723815" indent="-247620" defTabSz="1000796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itchFamily="34" charset="0"/>
              </a:defRPr>
            </a:lvl6pPr>
            <a:lvl7pPr marL="3219054" indent="-247620" defTabSz="1000796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itchFamily="34" charset="0"/>
              </a:defRPr>
            </a:lvl7pPr>
            <a:lvl8pPr marL="3714293" indent="-247620" defTabSz="1000796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itchFamily="34" charset="0"/>
              </a:defRPr>
            </a:lvl8pPr>
            <a:lvl9pPr marL="4209532" indent="-247620" defTabSz="1000796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20CA33-A2E9-4747-B560-4E5F8C0B9773}" type="slidenum">
              <a:rPr lang="en-US" altLang="es-CO" smtClean="0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altLang="es-CO" smtClean="0">
              <a:latin typeface="Arial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_tradnl" altLang="es-CO" dirty="0" smtClean="0"/>
          </a:p>
        </p:txBody>
      </p:sp>
    </p:spTree>
    <p:extLst>
      <p:ext uri="{BB962C8B-B14F-4D97-AF65-F5344CB8AC3E}">
        <p14:creationId xmlns:p14="http://schemas.microsoft.com/office/powerpoint/2010/main" val="2818524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defTabSz="100079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itchFamily="34" charset="0"/>
              </a:defRPr>
            </a:lvl1pPr>
            <a:lvl2pPr marL="804763" indent="-309524" defTabSz="100079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itchFamily="34" charset="0"/>
              </a:defRPr>
            </a:lvl2pPr>
            <a:lvl3pPr marL="1238098" indent="-247620" defTabSz="100079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itchFamily="34" charset="0"/>
              </a:defRPr>
            </a:lvl3pPr>
            <a:lvl4pPr marL="1733337" indent="-247620" defTabSz="100079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itchFamily="34" charset="0"/>
              </a:defRPr>
            </a:lvl4pPr>
            <a:lvl5pPr marL="2228576" indent="-247620" defTabSz="100079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itchFamily="34" charset="0"/>
              </a:defRPr>
            </a:lvl5pPr>
            <a:lvl6pPr marL="2723815" indent="-247620" defTabSz="1000796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itchFamily="34" charset="0"/>
              </a:defRPr>
            </a:lvl6pPr>
            <a:lvl7pPr marL="3219054" indent="-247620" defTabSz="1000796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itchFamily="34" charset="0"/>
              </a:defRPr>
            </a:lvl7pPr>
            <a:lvl8pPr marL="3714293" indent="-247620" defTabSz="1000796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itchFamily="34" charset="0"/>
              </a:defRPr>
            </a:lvl8pPr>
            <a:lvl9pPr marL="4209532" indent="-247620" defTabSz="1000796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20CA33-A2E9-4747-B560-4E5F8C0B9773}" type="slidenum">
              <a:rPr lang="en-US" altLang="es-CO" smtClean="0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altLang="es-CO" smtClean="0">
              <a:latin typeface="Arial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_tradnl" altLang="es-CO" dirty="0" smtClean="0"/>
          </a:p>
        </p:txBody>
      </p:sp>
    </p:spTree>
    <p:extLst>
      <p:ext uri="{BB962C8B-B14F-4D97-AF65-F5344CB8AC3E}">
        <p14:creationId xmlns:p14="http://schemas.microsoft.com/office/powerpoint/2010/main" val="2818524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defTabSz="100079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itchFamily="34" charset="0"/>
              </a:defRPr>
            </a:lvl1pPr>
            <a:lvl2pPr marL="804763" indent="-309524" defTabSz="100079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itchFamily="34" charset="0"/>
              </a:defRPr>
            </a:lvl2pPr>
            <a:lvl3pPr marL="1238098" indent="-247620" defTabSz="100079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itchFamily="34" charset="0"/>
              </a:defRPr>
            </a:lvl3pPr>
            <a:lvl4pPr marL="1733337" indent="-247620" defTabSz="100079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itchFamily="34" charset="0"/>
              </a:defRPr>
            </a:lvl4pPr>
            <a:lvl5pPr marL="2228576" indent="-247620" defTabSz="100079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itchFamily="34" charset="0"/>
              </a:defRPr>
            </a:lvl5pPr>
            <a:lvl6pPr marL="2723815" indent="-247620" defTabSz="1000796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itchFamily="34" charset="0"/>
              </a:defRPr>
            </a:lvl6pPr>
            <a:lvl7pPr marL="3219054" indent="-247620" defTabSz="1000796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itchFamily="34" charset="0"/>
              </a:defRPr>
            </a:lvl7pPr>
            <a:lvl8pPr marL="3714293" indent="-247620" defTabSz="1000796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itchFamily="34" charset="0"/>
              </a:defRPr>
            </a:lvl8pPr>
            <a:lvl9pPr marL="4209532" indent="-247620" defTabSz="1000796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20CA33-A2E9-4747-B560-4E5F8C0B9773}" type="slidenum">
              <a:rPr lang="en-US" altLang="es-CO" smtClean="0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altLang="es-CO" smtClean="0">
              <a:latin typeface="Arial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_tradnl" altLang="es-CO" dirty="0" smtClean="0"/>
          </a:p>
        </p:txBody>
      </p:sp>
    </p:spTree>
    <p:extLst>
      <p:ext uri="{BB962C8B-B14F-4D97-AF65-F5344CB8AC3E}">
        <p14:creationId xmlns:p14="http://schemas.microsoft.com/office/powerpoint/2010/main" val="2818524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defTabSz="100079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itchFamily="34" charset="0"/>
              </a:defRPr>
            </a:lvl1pPr>
            <a:lvl2pPr marL="804763" indent="-309524" defTabSz="100079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itchFamily="34" charset="0"/>
              </a:defRPr>
            </a:lvl2pPr>
            <a:lvl3pPr marL="1238098" indent="-247620" defTabSz="100079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itchFamily="34" charset="0"/>
              </a:defRPr>
            </a:lvl3pPr>
            <a:lvl4pPr marL="1733337" indent="-247620" defTabSz="100079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itchFamily="34" charset="0"/>
              </a:defRPr>
            </a:lvl4pPr>
            <a:lvl5pPr marL="2228576" indent="-247620" defTabSz="100079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itchFamily="34" charset="0"/>
              </a:defRPr>
            </a:lvl5pPr>
            <a:lvl6pPr marL="2723815" indent="-247620" defTabSz="1000796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itchFamily="34" charset="0"/>
              </a:defRPr>
            </a:lvl6pPr>
            <a:lvl7pPr marL="3219054" indent="-247620" defTabSz="1000796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itchFamily="34" charset="0"/>
              </a:defRPr>
            </a:lvl7pPr>
            <a:lvl8pPr marL="3714293" indent="-247620" defTabSz="1000796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itchFamily="34" charset="0"/>
              </a:defRPr>
            </a:lvl8pPr>
            <a:lvl9pPr marL="4209532" indent="-247620" defTabSz="1000796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20CA33-A2E9-4747-B560-4E5F8C0B9773}" type="slidenum">
              <a:rPr lang="en-US" altLang="es-CO" smtClean="0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altLang="es-CO" smtClean="0">
              <a:latin typeface="Arial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_tradnl" altLang="es-CO" dirty="0" smtClean="0"/>
          </a:p>
        </p:txBody>
      </p:sp>
    </p:spTree>
    <p:extLst>
      <p:ext uri="{BB962C8B-B14F-4D97-AF65-F5344CB8AC3E}">
        <p14:creationId xmlns:p14="http://schemas.microsoft.com/office/powerpoint/2010/main" val="2818524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 smtClean="0"/>
              <a:t>Haga clic para modificar el estilo de subtítulo del patrón</a:t>
            </a:r>
            <a:endParaRPr lang="es-CO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BD49-BD57-4C00-A9F4-7F383A13DF97}" type="datetimeFigureOut">
              <a:rPr lang="es-CO" smtClean="0"/>
              <a:t>02/10/2019</a:t>
            </a:fld>
            <a:endParaRPr lang="es-CO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6DD4-A4F4-485E-8505-2CFD81942798}" type="slidenum">
              <a:rPr lang="es-CO" smtClean="0"/>
              <a:t>‹Nº›</a:t>
            </a:fld>
            <a:endParaRPr lang="es-CO" dirty="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233" y="6814600"/>
            <a:ext cx="12230467" cy="5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56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Dr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470312" y="940127"/>
            <a:ext cx="4432653" cy="519549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0" y="0"/>
            <a:ext cx="6815959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7459071" y="2191407"/>
            <a:ext cx="3776815" cy="40990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7596440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Marcador de texto 3"/>
          <p:cNvSpPr>
            <a:spLocks noGrp="1"/>
          </p:cNvSpPr>
          <p:nvPr>
            <p:ph type="body" sz="half" idx="13"/>
          </p:nvPr>
        </p:nvSpPr>
        <p:spPr>
          <a:xfrm>
            <a:off x="7470312" y="1603629"/>
            <a:ext cx="3943920" cy="317247"/>
          </a:xfrm>
        </p:spPr>
        <p:txBody>
          <a:bodyPr>
            <a:normAutofit/>
          </a:bodyPr>
          <a:lstStyle>
            <a:lvl1pPr marL="0" indent="0">
              <a:buNone/>
              <a:defRPr lang="es-ES" sz="1400" kern="1200" dirty="0" smtClean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660059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BD49-BD57-4C00-A9F4-7F383A13DF97}" type="datetimeFigureOut">
              <a:rPr lang="es-CO" smtClean="0"/>
              <a:t>02/10/2019</a:t>
            </a:fld>
            <a:endParaRPr lang="es-CO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6DD4-A4F4-485E-8505-2CFD81942798}" type="slidenum">
              <a:rPr lang="es-CO" smtClean="0"/>
              <a:t>‹Nº›</a:t>
            </a:fld>
            <a:endParaRPr lang="es-CO" dirty="0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233" y="6814600"/>
            <a:ext cx="12230467" cy="5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672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BD49-BD57-4C00-A9F4-7F383A13DF97}" type="datetimeFigureOut">
              <a:rPr lang="es-CO" smtClean="0"/>
              <a:t>02/10/2019</a:t>
            </a:fld>
            <a:endParaRPr lang="es-CO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6DD4-A4F4-485E-8505-2CFD81942798}" type="slidenum">
              <a:rPr lang="es-CO" smtClean="0"/>
              <a:t>‹Nº›</a:t>
            </a:fld>
            <a:endParaRPr lang="es-CO" dirty="0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233" y="6814600"/>
            <a:ext cx="12230467" cy="5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358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13919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43282" y="621338"/>
            <a:ext cx="10482003" cy="709773"/>
          </a:xfrm>
        </p:spPr>
        <p:txBody>
          <a:bodyPr anchor="t"/>
          <a:lstStyle>
            <a:lvl1pPr algn="l">
              <a:defRPr sz="4399"/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6A637-5F10-40BE-B75D-99911CCAED09}" type="datetimeFigureOut">
              <a:rPr lang="es-CO" smtClean="0"/>
              <a:t>02/10/2019</a:t>
            </a:fld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F84EE8-ABE0-4D95-9F9E-3548E1D583DE}" type="slidenum">
              <a:rPr lang="es-CO" smtClean="0"/>
              <a:t>‹Nº›</a:t>
            </a:fld>
            <a:endParaRPr lang="es-CO"/>
          </a:p>
        </p:txBody>
      </p:sp>
      <p:sp>
        <p:nvSpPr>
          <p:cNvPr id="6" name="Rectángulo 8"/>
          <p:cNvSpPr/>
          <p:nvPr userDrawn="1"/>
        </p:nvSpPr>
        <p:spPr>
          <a:xfrm>
            <a:off x="1101191" y="697103"/>
            <a:ext cx="910754" cy="783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800"/>
          </a:p>
        </p:txBody>
      </p:sp>
    </p:spTree>
    <p:extLst>
      <p:ext uri="{BB962C8B-B14F-4D97-AF65-F5344CB8AC3E}">
        <p14:creationId xmlns:p14="http://schemas.microsoft.com/office/powerpoint/2010/main" val="270469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09CB9-831A-4552-9754-ACAACFEA4F5F}" type="datetimeFigureOut">
              <a:rPr lang="en-US" smtClean="0"/>
              <a:pPr/>
              <a:t>10/2/2019</a:t>
            </a:fld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54C5C-025D-4D3B-B540-0DB79D21E6F0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048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just">
              <a:defRPr/>
            </a:lvl1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7E318-FE59-4B3B-96AA-62EA6D4F7ABB}" type="datetimeFigureOut">
              <a:rPr lang="es-ES" smtClean="0">
                <a:solidFill>
                  <a:srgbClr val="003157">
                    <a:tint val="75000"/>
                  </a:srgbClr>
                </a:solidFill>
              </a:rPr>
              <a:pPr/>
              <a:t>02/10/2019</a:t>
            </a:fld>
            <a:endParaRPr lang="es-ES">
              <a:solidFill>
                <a:srgbClr val="003157">
                  <a:tint val="75000"/>
                </a:srgb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lIns="102397" tIns="51199" rIns="102397" bIns="51199"/>
          <a:lstStyle/>
          <a:p>
            <a:endParaRPr lang="es-ES">
              <a:solidFill>
                <a:srgbClr val="003157">
                  <a:tint val="75000"/>
                </a:srgb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558C7-65A6-4065-A9BC-56386D16697C}" type="slidenum">
              <a:rPr lang="es-ES" smtClean="0">
                <a:solidFill>
                  <a:srgbClr val="003157">
                    <a:tint val="75000"/>
                  </a:srgbClr>
                </a:solidFill>
              </a:rPr>
              <a:pPr/>
              <a:t>‹Nº›</a:t>
            </a:fld>
            <a:endParaRPr lang="es-ES">
              <a:solidFill>
                <a:srgbClr val="003157">
                  <a:tint val="75000"/>
                </a:srgbClr>
              </a:solidFill>
            </a:endParaRPr>
          </a:p>
        </p:txBody>
      </p:sp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943285" y="621339"/>
            <a:ext cx="10482004" cy="709773"/>
          </a:xfrm>
        </p:spPr>
        <p:txBody>
          <a:bodyPr anchor="t"/>
          <a:lstStyle>
            <a:lvl1pPr algn="l">
              <a:defRPr sz="4900"/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25949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064829"/>
            <a:ext cx="10515600" cy="411213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BD49-BD57-4C00-A9F4-7F383A13DF97}" type="datetimeFigureOut">
              <a:rPr lang="es-CO" smtClean="0"/>
              <a:t>02/10/2019</a:t>
            </a:fld>
            <a:endParaRPr lang="es-CO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6DD4-A4F4-485E-8505-2CFD81942798}" type="slidenum">
              <a:rPr lang="es-CO" smtClean="0"/>
              <a:t>‹Nº›</a:t>
            </a:fld>
            <a:endParaRPr lang="es-CO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974920" y="940127"/>
            <a:ext cx="5157866" cy="519549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CO" dirty="0"/>
          </a:p>
        </p:txBody>
      </p:sp>
      <p:sp>
        <p:nvSpPr>
          <p:cNvPr id="8" name="Rectángulo 7"/>
          <p:cNvSpPr/>
          <p:nvPr userDrawn="1"/>
        </p:nvSpPr>
        <p:spPr>
          <a:xfrm>
            <a:off x="1101047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9" name="Marcador de texto 3"/>
          <p:cNvSpPr>
            <a:spLocks noGrp="1"/>
          </p:cNvSpPr>
          <p:nvPr>
            <p:ph type="body" sz="half" idx="13"/>
          </p:nvPr>
        </p:nvSpPr>
        <p:spPr>
          <a:xfrm>
            <a:off x="974919" y="1603629"/>
            <a:ext cx="3943920" cy="317247"/>
          </a:xfrm>
        </p:spPr>
        <p:txBody>
          <a:bodyPr>
            <a:normAutofit/>
          </a:bodyPr>
          <a:lstStyle>
            <a:lvl1pPr marL="0" indent="0">
              <a:buNone/>
              <a:defRPr lang="es-ES" sz="1400" kern="1200" dirty="0" smtClean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233" y="6814600"/>
            <a:ext cx="12230467" cy="5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30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BD49-BD57-4C00-A9F4-7F383A13DF97}" type="datetimeFigureOut">
              <a:rPr lang="es-CO" smtClean="0"/>
              <a:t>02/10/2019</a:t>
            </a:fld>
            <a:endParaRPr lang="es-CO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6DD4-A4F4-485E-8505-2CFD81942798}" type="slidenum">
              <a:rPr lang="es-CO" smtClean="0"/>
              <a:t>‹Nº›</a:t>
            </a:fld>
            <a:endParaRPr lang="es-CO" dirty="0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233" y="6814600"/>
            <a:ext cx="12230467" cy="5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79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BD49-BD57-4C00-A9F4-7F383A13DF97}" type="datetimeFigureOut">
              <a:rPr lang="es-CO" smtClean="0"/>
              <a:t>02/10/2019</a:t>
            </a:fld>
            <a:endParaRPr lang="es-CO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6DD4-A4F4-485E-8505-2CFD81942798}" type="slidenum">
              <a:rPr lang="es-CO" smtClean="0"/>
              <a:t>‹Nº›</a:t>
            </a:fld>
            <a:endParaRPr lang="es-CO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233" y="6814600"/>
            <a:ext cx="12230467" cy="5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08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138369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962281"/>
            <a:ext cx="5157787" cy="310744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2138369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962281"/>
            <a:ext cx="5183188" cy="310744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BD49-BD57-4C00-A9F4-7F383A13DF97}" type="datetimeFigureOut">
              <a:rPr lang="es-CO" smtClean="0"/>
              <a:t>02/10/2019</a:t>
            </a:fld>
            <a:endParaRPr lang="es-CO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6DD4-A4F4-485E-8505-2CFD81942798}" type="slidenum">
              <a:rPr lang="es-CO" smtClean="0"/>
              <a:t>‹Nº›</a:t>
            </a:fld>
            <a:endParaRPr lang="es-CO" dirty="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1277007" y="940127"/>
            <a:ext cx="9790386" cy="519549"/>
          </a:xfrm>
        </p:spPr>
        <p:txBody>
          <a:bodyPr anchor="b"/>
          <a:lstStyle>
            <a:lvl1pPr algn="ctr">
              <a:defRPr lang="es-ES" sz="4000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CO" dirty="0"/>
          </a:p>
        </p:txBody>
      </p:sp>
      <p:sp>
        <p:nvSpPr>
          <p:cNvPr id="11" name="Rectángulo 10"/>
          <p:cNvSpPr/>
          <p:nvPr userDrawn="1"/>
        </p:nvSpPr>
        <p:spPr>
          <a:xfrm>
            <a:off x="5640682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549947" y="1603629"/>
            <a:ext cx="9517446" cy="317248"/>
          </a:xfrm>
        </p:spPr>
        <p:txBody>
          <a:bodyPr>
            <a:normAutofit/>
          </a:bodyPr>
          <a:lstStyle>
            <a:lvl1pPr marL="0" indent="0" algn="ctr">
              <a:buNone/>
              <a:defRPr lang="es-ES" sz="1400" kern="1200" dirty="0" smtClean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233" y="6814600"/>
            <a:ext cx="12230467" cy="5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51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BD49-BD57-4C00-A9F4-7F383A13DF97}" type="datetimeFigureOut">
              <a:rPr lang="es-CO" smtClean="0"/>
              <a:t>02/10/2019</a:t>
            </a:fld>
            <a:endParaRPr lang="es-CO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6DD4-A4F4-485E-8505-2CFD81942798}" type="slidenum">
              <a:rPr lang="es-CO" smtClean="0"/>
              <a:t>‹Nº›</a:t>
            </a:fld>
            <a:endParaRPr lang="es-CO" dirty="0"/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233" y="6814600"/>
            <a:ext cx="12230467" cy="59166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974920" y="940127"/>
            <a:ext cx="4448418" cy="519549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CO" dirty="0"/>
          </a:p>
        </p:txBody>
      </p:sp>
      <p:sp>
        <p:nvSpPr>
          <p:cNvPr id="8" name="Rectángulo 7"/>
          <p:cNvSpPr/>
          <p:nvPr userDrawn="1"/>
        </p:nvSpPr>
        <p:spPr>
          <a:xfrm>
            <a:off x="1101047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9" name="Marcador de texto 3"/>
          <p:cNvSpPr>
            <a:spLocks noGrp="1"/>
          </p:cNvSpPr>
          <p:nvPr>
            <p:ph type="body" sz="half" idx="13"/>
          </p:nvPr>
        </p:nvSpPr>
        <p:spPr>
          <a:xfrm>
            <a:off x="974919" y="1603629"/>
            <a:ext cx="3943920" cy="317247"/>
          </a:xfrm>
        </p:spPr>
        <p:txBody>
          <a:bodyPr>
            <a:normAutofit/>
          </a:bodyPr>
          <a:lstStyle>
            <a:lvl1pPr marL="0" indent="0">
              <a:buNone/>
              <a:defRPr lang="es-ES" sz="1400" kern="1200" dirty="0" smtClean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90757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BD49-BD57-4C00-A9F4-7F383A13DF97}" type="datetimeFigureOut">
              <a:rPr lang="es-CO" smtClean="0"/>
              <a:t>02/10/2019</a:t>
            </a:fld>
            <a:endParaRPr lang="es-CO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6DD4-A4F4-485E-8505-2CFD81942798}" type="slidenum">
              <a:rPr lang="es-CO" smtClean="0"/>
              <a:t>‹Nº›</a:t>
            </a:fld>
            <a:endParaRPr lang="es-CO" dirty="0"/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233" y="6814600"/>
            <a:ext cx="12230467" cy="5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89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95015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BD49-BD57-4C00-A9F4-7F383A13DF97}" type="datetimeFigureOut">
              <a:rPr lang="es-CO" smtClean="0"/>
              <a:t>02/10/2019</a:t>
            </a:fld>
            <a:endParaRPr lang="es-CO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6DD4-A4F4-485E-8505-2CFD81942798}" type="slidenum">
              <a:rPr lang="es-CO" smtClean="0"/>
              <a:t>‹Nº›</a:t>
            </a:fld>
            <a:endParaRPr lang="es-CO" dirty="0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974919" y="940127"/>
            <a:ext cx="4338059" cy="519549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CO" dirty="0"/>
          </a:p>
        </p:txBody>
      </p:sp>
      <p:sp>
        <p:nvSpPr>
          <p:cNvPr id="12" name="Rectángulo 11"/>
          <p:cNvSpPr/>
          <p:nvPr userDrawn="1"/>
        </p:nvSpPr>
        <p:spPr>
          <a:xfrm>
            <a:off x="1101047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3" name="Marcador de texto 3"/>
          <p:cNvSpPr>
            <a:spLocks noGrp="1"/>
          </p:cNvSpPr>
          <p:nvPr>
            <p:ph type="body" sz="half" idx="13"/>
          </p:nvPr>
        </p:nvSpPr>
        <p:spPr>
          <a:xfrm>
            <a:off x="974919" y="1603629"/>
            <a:ext cx="3943920" cy="317247"/>
          </a:xfrm>
        </p:spPr>
        <p:txBody>
          <a:bodyPr>
            <a:normAutofit/>
          </a:bodyPr>
          <a:lstStyle>
            <a:lvl1pPr marL="0" indent="0">
              <a:buNone/>
              <a:defRPr lang="es-ES" sz="1400" kern="1200" dirty="0" smtClean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233" y="6814600"/>
            <a:ext cx="12230467" cy="5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77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IZ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4919" y="940127"/>
            <a:ext cx="4274997" cy="519549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376040" y="0"/>
            <a:ext cx="6815959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963678" y="2191407"/>
            <a:ext cx="3776815" cy="40990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1101047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Marcador de texto 3"/>
          <p:cNvSpPr>
            <a:spLocks noGrp="1"/>
          </p:cNvSpPr>
          <p:nvPr>
            <p:ph type="body" sz="half" idx="13"/>
          </p:nvPr>
        </p:nvSpPr>
        <p:spPr>
          <a:xfrm>
            <a:off x="974919" y="1603629"/>
            <a:ext cx="3943920" cy="317247"/>
          </a:xfrm>
        </p:spPr>
        <p:txBody>
          <a:bodyPr>
            <a:normAutofit/>
          </a:bodyPr>
          <a:lstStyle>
            <a:lvl1pPr marL="0" indent="0">
              <a:buNone/>
              <a:defRPr lang="es-ES" sz="1400" kern="1200" dirty="0" smtClean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92127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7BD49-BD57-4C00-A9F4-7F383A13DF97}" type="datetimeFigureOut">
              <a:rPr lang="es-CO" smtClean="0"/>
              <a:t>02/10/2019</a:t>
            </a:fld>
            <a:endParaRPr lang="es-CO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86DD4-A4F4-485E-8505-2CFD81942798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71014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58" r:id="rId11"/>
    <p:sldLayoutId id="2147483659" r:id="rId12"/>
    <p:sldLayoutId id="2147483663" r:id="rId13"/>
    <p:sldLayoutId id="2147483670" r:id="rId14"/>
    <p:sldLayoutId id="2147483671" r:id="rId15"/>
    <p:sldLayoutId id="2147483672" r:id="rId1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135909" y="4657724"/>
            <a:ext cx="9329738" cy="1963793"/>
          </a:xfrm>
          <a:prstGeom prst="rect">
            <a:avLst/>
          </a:prstGeom>
          <a:solidFill>
            <a:schemeClr val="tx1">
              <a:lumMod val="90000"/>
              <a:lumOff val="10000"/>
              <a:alpha val="78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600" dirty="0" smtClean="0"/>
              <a:t>Prueba Técnica</a:t>
            </a:r>
          </a:p>
          <a:p>
            <a:pPr algn="ctr"/>
            <a:r>
              <a:rPr lang="es-CO" sz="3600" dirty="0" smtClean="0"/>
              <a:t>Pescadores del Valle medio del Magdalena</a:t>
            </a:r>
          </a:p>
          <a:p>
            <a:pPr algn="r"/>
            <a:endParaRPr lang="es-CO" sz="1400" i="1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838" y="3147028"/>
            <a:ext cx="260032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87360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3"/>
          <p:cNvSpPr>
            <a:spLocks noGrp="1"/>
          </p:cNvSpPr>
          <p:nvPr>
            <p:ph type="title" idx="4294967295"/>
          </p:nvPr>
        </p:nvSpPr>
        <p:spPr>
          <a:xfrm>
            <a:off x="668740" y="1130872"/>
            <a:ext cx="6960359" cy="503238"/>
          </a:xfrm>
        </p:spPr>
        <p:txBody>
          <a:bodyPr>
            <a:noAutofit/>
          </a:bodyPr>
          <a:lstStyle/>
          <a:p>
            <a:r>
              <a:rPr lang="es-MX" sz="4000" b="1" dirty="0" smtClean="0">
                <a:latin typeface="Calibri" panose="020F0502020204030204" pitchFamily="34" charset="0"/>
              </a:rPr>
              <a:t>Estadísticas de las </a:t>
            </a:r>
            <a:br>
              <a:rPr lang="es-MX" sz="4000" b="1" dirty="0" smtClean="0">
                <a:latin typeface="Calibri" panose="020F0502020204030204" pitchFamily="34" charset="0"/>
              </a:rPr>
            </a:br>
            <a:r>
              <a:rPr lang="es-MX" sz="4000" b="1" dirty="0" smtClean="0">
                <a:latin typeface="Calibri" panose="020F0502020204030204" pitchFamily="34" charset="0"/>
              </a:rPr>
              <a:t>Variables </a:t>
            </a:r>
            <a:r>
              <a:rPr lang="es-MX" sz="4000" b="1" dirty="0" err="1" smtClean="0">
                <a:latin typeface="Calibri" panose="020F0502020204030204" pitchFamily="34" charset="0"/>
              </a:rPr>
              <a:t>Predictoras</a:t>
            </a:r>
            <a:r>
              <a:rPr lang="es-MX" sz="4000" b="1" dirty="0" smtClean="0">
                <a:latin typeface="Calibri" panose="020F0502020204030204" pitchFamily="34" charset="0"/>
              </a:rPr>
              <a:t> </a:t>
            </a:r>
            <a:endParaRPr lang="es-CO" b="1" dirty="0">
              <a:latin typeface="Calibri" panose="020F0502020204030204" pitchFamily="34" charset="0"/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1790361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2" y="2158524"/>
            <a:ext cx="3444793" cy="1846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745" y="2158525"/>
            <a:ext cx="3456050" cy="1846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546" y="2158525"/>
            <a:ext cx="3447938" cy="1847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8" y="4607637"/>
            <a:ext cx="299085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814" y="4608832"/>
            <a:ext cx="299085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867" y="4617162"/>
            <a:ext cx="292417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9526" y="4654930"/>
            <a:ext cx="2924175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496323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3"/>
          <p:cNvSpPr>
            <a:spLocks noGrp="1"/>
          </p:cNvSpPr>
          <p:nvPr>
            <p:ph type="title" idx="4294967295"/>
          </p:nvPr>
        </p:nvSpPr>
        <p:spPr>
          <a:xfrm>
            <a:off x="668740" y="871560"/>
            <a:ext cx="6960359" cy="503238"/>
          </a:xfrm>
        </p:spPr>
        <p:txBody>
          <a:bodyPr>
            <a:noAutofit/>
          </a:bodyPr>
          <a:lstStyle/>
          <a:p>
            <a:r>
              <a:rPr lang="es-CO" b="1" dirty="0" smtClean="0">
                <a:latin typeface="Calibri" panose="020F0502020204030204" pitchFamily="34" charset="0"/>
              </a:rPr>
              <a:t>Análisis de características</a:t>
            </a:r>
            <a:endParaRPr lang="es-CO" b="1" dirty="0">
              <a:latin typeface="Calibri" panose="020F0502020204030204" pitchFamily="34" charset="0"/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1790361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CuadroTexto 3"/>
          <p:cNvSpPr txBox="1"/>
          <p:nvPr/>
        </p:nvSpPr>
        <p:spPr>
          <a:xfrm>
            <a:off x="80879" y="4611166"/>
            <a:ext cx="3856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 smtClean="0"/>
              <a:t>A través de un modelo de selección de características analizamos la </a:t>
            </a:r>
            <a:r>
              <a:rPr lang="es-CO" dirty="0" smtClean="0"/>
              <a:t>importancia de para definir con cuales trabajar</a:t>
            </a:r>
            <a:endParaRPr lang="es-CO" dirty="0"/>
          </a:p>
        </p:txBody>
      </p:sp>
      <p:pic>
        <p:nvPicPr>
          <p:cNvPr id="13" name="Imagen 5"/>
          <p:cNvPicPr>
            <a:picLocks noChangeAspect="1"/>
          </p:cNvPicPr>
          <p:nvPr/>
        </p:nvPicPr>
        <p:blipFill rotWithShape="1">
          <a:blip r:embed="rId3"/>
          <a:srcRect l="3370" t="33229" r="76413" b="40865"/>
          <a:stretch/>
        </p:blipFill>
        <p:spPr>
          <a:xfrm>
            <a:off x="934277" y="2114426"/>
            <a:ext cx="2464906" cy="1775791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624" y="1816156"/>
            <a:ext cx="8028517" cy="430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691399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3"/>
          <p:cNvSpPr>
            <a:spLocks noGrp="1"/>
          </p:cNvSpPr>
          <p:nvPr>
            <p:ph type="title" idx="4294967295"/>
          </p:nvPr>
        </p:nvSpPr>
        <p:spPr>
          <a:xfrm>
            <a:off x="668740" y="1021688"/>
            <a:ext cx="8163334" cy="503238"/>
          </a:xfrm>
        </p:spPr>
        <p:txBody>
          <a:bodyPr>
            <a:noAutofit/>
          </a:bodyPr>
          <a:lstStyle/>
          <a:p>
            <a:r>
              <a:rPr lang="es-CO" b="1" dirty="0" smtClean="0">
                <a:latin typeface="Calibri" panose="020F0502020204030204" pitchFamily="34" charset="0"/>
              </a:rPr>
              <a:t>Distribución Variable Objetivo</a:t>
            </a:r>
            <a:endParaRPr lang="es-CO" b="1" dirty="0">
              <a:latin typeface="Calibri" panose="020F0502020204030204" pitchFamily="34" charset="0"/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1790361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CuadroTexto 3"/>
          <p:cNvSpPr txBox="1"/>
          <p:nvPr/>
        </p:nvSpPr>
        <p:spPr>
          <a:xfrm>
            <a:off x="1344654" y="4083503"/>
            <a:ext cx="38563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 smtClean="0"/>
              <a:t>Se evidencia un sesgo en la distribución de la variable objetivo que impacta el resultado del modelo</a:t>
            </a:r>
            <a:endParaRPr lang="es-CO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185" y="2773906"/>
            <a:ext cx="5286375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Elipse"/>
          <p:cNvSpPr/>
          <p:nvPr/>
        </p:nvSpPr>
        <p:spPr>
          <a:xfrm>
            <a:off x="8832074" y="5813947"/>
            <a:ext cx="530289" cy="491317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34" y="1753667"/>
            <a:ext cx="6791325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86067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78" y="1848471"/>
            <a:ext cx="11665478" cy="1792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ítulo 3"/>
          <p:cNvSpPr>
            <a:spLocks noGrp="1"/>
          </p:cNvSpPr>
          <p:nvPr>
            <p:ph type="title" idx="4294967295"/>
          </p:nvPr>
        </p:nvSpPr>
        <p:spPr>
          <a:xfrm>
            <a:off x="668740" y="1021688"/>
            <a:ext cx="8163334" cy="503238"/>
          </a:xfrm>
        </p:spPr>
        <p:txBody>
          <a:bodyPr>
            <a:noAutofit/>
          </a:bodyPr>
          <a:lstStyle/>
          <a:p>
            <a:r>
              <a:rPr lang="es-CO" b="1" dirty="0" smtClean="0">
                <a:latin typeface="Calibri" panose="020F0502020204030204" pitchFamily="34" charset="0"/>
              </a:rPr>
              <a:t>Coeficiente Variación</a:t>
            </a:r>
            <a:endParaRPr lang="es-CO" b="1" dirty="0">
              <a:latin typeface="Calibri" panose="020F0502020204030204" pitchFamily="34" charset="0"/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1790361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CuadroTexto 3"/>
          <p:cNvSpPr txBox="1"/>
          <p:nvPr/>
        </p:nvSpPr>
        <p:spPr>
          <a:xfrm>
            <a:off x="1065196" y="3995678"/>
            <a:ext cx="38563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Las </a:t>
            </a:r>
            <a:r>
              <a:rPr lang="es-CO" dirty="0" smtClean="0"/>
              <a:t>siguientes variables tiene </a:t>
            </a:r>
            <a:r>
              <a:rPr lang="es-CO" dirty="0"/>
              <a:t>un coeficiente de variación muy alto </a:t>
            </a:r>
            <a:r>
              <a:rPr lang="es-CO" dirty="0" smtClean="0"/>
              <a:t> :</a:t>
            </a:r>
            <a:endParaRPr lang="es-CO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 err="1" smtClean="0"/>
              <a:t>Whole</a:t>
            </a:r>
            <a:r>
              <a:rPr lang="es-CO" dirty="0" smtClean="0"/>
              <a:t> </a:t>
            </a:r>
            <a:r>
              <a:rPr lang="es-CO" dirty="0" err="1" smtClean="0"/>
              <a:t>Weight</a:t>
            </a:r>
            <a:r>
              <a:rPr lang="es-CO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 err="1" smtClean="0"/>
              <a:t>Shucked_Weight</a:t>
            </a:r>
            <a:endParaRPr lang="es-CO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 err="1" smtClean="0"/>
              <a:t>Viscera_Weight</a:t>
            </a:r>
            <a:endParaRPr lang="es-CO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 err="1" smtClean="0"/>
              <a:t>Shell_Weight</a:t>
            </a:r>
            <a:endParaRPr lang="es-CO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CO" dirty="0"/>
          </a:p>
        </p:txBody>
      </p:sp>
      <p:sp>
        <p:nvSpPr>
          <p:cNvPr id="9" name="6 Rectángulo"/>
          <p:cNvSpPr/>
          <p:nvPr/>
        </p:nvSpPr>
        <p:spPr>
          <a:xfrm>
            <a:off x="4858516" y="2524571"/>
            <a:ext cx="5436368" cy="5815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2 Rectángulo"/>
          <p:cNvSpPr/>
          <p:nvPr/>
        </p:nvSpPr>
        <p:spPr>
          <a:xfrm>
            <a:off x="1065196" y="5920687"/>
            <a:ext cx="39708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dirty="0" smtClean="0"/>
              <a:t>Se </a:t>
            </a:r>
            <a:r>
              <a:rPr lang="es-CO" dirty="0"/>
              <a:t>propone aplicar técnicas de suavizado para poderlas incluir dentro del modelo</a:t>
            </a:r>
          </a:p>
        </p:txBody>
      </p:sp>
    </p:spTree>
    <p:extLst>
      <p:ext uri="{BB962C8B-B14F-4D97-AF65-F5344CB8AC3E}">
        <p14:creationId xmlns:p14="http://schemas.microsoft.com/office/powerpoint/2010/main" val="425230389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 animBg="1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3"/>
          <p:cNvSpPr>
            <a:spLocks noGrp="1"/>
          </p:cNvSpPr>
          <p:nvPr>
            <p:ph type="title" idx="4294967295"/>
          </p:nvPr>
        </p:nvSpPr>
        <p:spPr>
          <a:xfrm>
            <a:off x="668740" y="844264"/>
            <a:ext cx="8163334" cy="503238"/>
          </a:xfrm>
        </p:spPr>
        <p:txBody>
          <a:bodyPr>
            <a:noAutofit/>
          </a:bodyPr>
          <a:lstStyle/>
          <a:p>
            <a:r>
              <a:rPr lang="es-CO" b="1" dirty="0" smtClean="0">
                <a:latin typeface="Calibri" panose="020F0502020204030204" pitchFamily="34" charset="0"/>
              </a:rPr>
              <a:t>Coeficiente Variación</a:t>
            </a:r>
            <a:endParaRPr lang="es-CO" b="1" dirty="0">
              <a:latin typeface="Calibri" panose="020F0502020204030204" pitchFamily="34" charset="0"/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1790361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CuadroTexto 3"/>
          <p:cNvSpPr txBox="1"/>
          <p:nvPr/>
        </p:nvSpPr>
        <p:spPr>
          <a:xfrm>
            <a:off x="272122" y="2536804"/>
            <a:ext cx="180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err="1" smtClean="0"/>
              <a:t>Whole</a:t>
            </a:r>
            <a:r>
              <a:rPr lang="es-CO" b="1" dirty="0" smtClean="0"/>
              <a:t> </a:t>
            </a:r>
            <a:r>
              <a:rPr lang="es-CO" b="1" dirty="0" err="1" smtClean="0"/>
              <a:t>Weight</a:t>
            </a:r>
            <a:endParaRPr lang="es-CO" b="1" dirty="0" smtClean="0"/>
          </a:p>
          <a:p>
            <a:pPr algn="ctr"/>
            <a:r>
              <a:rPr lang="es-CO" dirty="0" smtClean="0"/>
              <a:t>(163%)</a:t>
            </a:r>
            <a:endParaRPr lang="es-CO" dirty="0" smtClean="0"/>
          </a:p>
        </p:txBody>
      </p:sp>
      <p:sp>
        <p:nvSpPr>
          <p:cNvPr id="14" name="CuadroTexto 3"/>
          <p:cNvSpPr txBox="1"/>
          <p:nvPr/>
        </p:nvSpPr>
        <p:spPr>
          <a:xfrm>
            <a:off x="5891279" y="2522748"/>
            <a:ext cx="2079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err="1" smtClean="0"/>
              <a:t>Shucked_Weight</a:t>
            </a:r>
            <a:endParaRPr lang="es-CO" b="1" dirty="0" smtClean="0"/>
          </a:p>
          <a:p>
            <a:pPr algn="ctr"/>
            <a:r>
              <a:rPr lang="es-CO" dirty="0" smtClean="0"/>
              <a:t>(204%)</a:t>
            </a:r>
          </a:p>
        </p:txBody>
      </p:sp>
      <p:sp>
        <p:nvSpPr>
          <p:cNvPr id="15" name="CuadroTexto 3"/>
          <p:cNvSpPr txBox="1"/>
          <p:nvPr/>
        </p:nvSpPr>
        <p:spPr>
          <a:xfrm>
            <a:off x="249440" y="5238423"/>
            <a:ext cx="1950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err="1" smtClean="0"/>
              <a:t>Viscera_Weight</a:t>
            </a:r>
            <a:endParaRPr lang="es-CO" b="1" dirty="0" smtClean="0"/>
          </a:p>
          <a:p>
            <a:pPr algn="ctr"/>
            <a:r>
              <a:rPr lang="es-CO" dirty="0" smtClean="0"/>
              <a:t>(53%)</a:t>
            </a:r>
            <a:endParaRPr lang="es-CO" dirty="0"/>
          </a:p>
        </p:txBody>
      </p:sp>
      <p:sp>
        <p:nvSpPr>
          <p:cNvPr id="16" name="CuadroTexto 3"/>
          <p:cNvSpPr txBox="1"/>
          <p:nvPr/>
        </p:nvSpPr>
        <p:spPr>
          <a:xfrm>
            <a:off x="6041560" y="5238423"/>
            <a:ext cx="1696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err="1" smtClean="0"/>
              <a:t>Shell_Weight</a:t>
            </a:r>
            <a:endParaRPr lang="es-CO" b="1" dirty="0" smtClean="0"/>
          </a:p>
          <a:p>
            <a:pPr algn="ctr"/>
            <a:r>
              <a:rPr lang="es-CO" dirty="0" smtClean="0"/>
              <a:t>50%)</a:t>
            </a:r>
            <a:endParaRPr lang="es-CO" dirty="0"/>
          </a:p>
        </p:txBody>
      </p:sp>
      <p:sp>
        <p:nvSpPr>
          <p:cNvPr id="2" name="1 Elipse"/>
          <p:cNvSpPr/>
          <p:nvPr/>
        </p:nvSpPr>
        <p:spPr>
          <a:xfrm>
            <a:off x="10886125" y="6400801"/>
            <a:ext cx="36000" cy="36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612" y="1564818"/>
            <a:ext cx="3456215" cy="248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539" y="1515300"/>
            <a:ext cx="3506874" cy="2504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612" y="4220520"/>
            <a:ext cx="3456216" cy="2485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784" y="4178566"/>
            <a:ext cx="3493629" cy="251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483145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3"/>
          <p:cNvSpPr>
            <a:spLocks noGrp="1"/>
          </p:cNvSpPr>
          <p:nvPr>
            <p:ph type="title" idx="4294967295"/>
          </p:nvPr>
        </p:nvSpPr>
        <p:spPr>
          <a:xfrm>
            <a:off x="668740" y="1021688"/>
            <a:ext cx="8163334" cy="503238"/>
          </a:xfrm>
        </p:spPr>
        <p:txBody>
          <a:bodyPr>
            <a:noAutofit/>
          </a:bodyPr>
          <a:lstStyle/>
          <a:p>
            <a:r>
              <a:rPr lang="es-CO" b="1" dirty="0" smtClean="0">
                <a:latin typeface="Calibri" panose="020F0502020204030204" pitchFamily="34" charset="0"/>
              </a:rPr>
              <a:t>Correlación Pearson</a:t>
            </a:r>
            <a:endParaRPr lang="es-CO" b="1" dirty="0">
              <a:latin typeface="Calibri" panose="020F0502020204030204" pitchFamily="34" charset="0"/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1790361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82" y="1999676"/>
            <a:ext cx="11785835" cy="262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9 Rectángulo"/>
          <p:cNvSpPr/>
          <p:nvPr/>
        </p:nvSpPr>
        <p:spPr>
          <a:xfrm>
            <a:off x="896868" y="5385312"/>
            <a:ext cx="39708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dirty="0" smtClean="0"/>
              <a:t>Se evidencia una alta correlación entre las variables </a:t>
            </a:r>
            <a:r>
              <a:rPr lang="es-CO" dirty="0" err="1" smtClean="0"/>
              <a:t>predictoras</a:t>
            </a:r>
            <a:r>
              <a:rPr lang="es-CO" dirty="0" smtClean="0"/>
              <a:t>.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51139993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96" y="1611962"/>
            <a:ext cx="10017825" cy="1940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ítulo 3"/>
          <p:cNvSpPr>
            <a:spLocks noGrp="1"/>
          </p:cNvSpPr>
          <p:nvPr>
            <p:ph type="title" idx="4294967295"/>
          </p:nvPr>
        </p:nvSpPr>
        <p:spPr>
          <a:xfrm>
            <a:off x="470266" y="779222"/>
            <a:ext cx="8163334" cy="503238"/>
          </a:xfrm>
        </p:spPr>
        <p:txBody>
          <a:bodyPr>
            <a:noAutofit/>
          </a:bodyPr>
          <a:lstStyle/>
          <a:p>
            <a:r>
              <a:rPr lang="es-CO" b="1" dirty="0" err="1" smtClean="0">
                <a:latin typeface="Calibri" panose="020F0502020204030204" pitchFamily="34" charset="0"/>
              </a:rPr>
              <a:t>Suavizamiento</a:t>
            </a:r>
            <a:r>
              <a:rPr lang="es-CO" b="1" dirty="0" smtClean="0">
                <a:latin typeface="Calibri" panose="020F0502020204030204" pitchFamily="34" charset="0"/>
              </a:rPr>
              <a:t> log 10 </a:t>
            </a:r>
            <a:endParaRPr lang="es-CO" b="1" dirty="0">
              <a:latin typeface="Calibri" panose="020F0502020204030204" pitchFamily="34" charset="0"/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1790361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CuadroTexto 3"/>
          <p:cNvSpPr txBox="1"/>
          <p:nvPr/>
        </p:nvSpPr>
        <p:spPr>
          <a:xfrm>
            <a:off x="8577154" y="2558453"/>
            <a:ext cx="35360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 smtClean="0"/>
              <a:t>Se aplicó logaritmo en base 10 en las variables de entrada para aumentar disminuir el coeficiente de variación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 smtClean="0"/>
              <a:t>Se cambió la variable objetivo por unos rangos  definidos en cuartiles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 smtClean="0"/>
              <a:t>La precisión de los modelos aumenta</a:t>
            </a:r>
            <a:endParaRPr lang="es-CO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29" y="2894779"/>
            <a:ext cx="7779687" cy="372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12195"/>
          <a:stretch/>
        </p:blipFill>
        <p:spPr bwMode="auto">
          <a:xfrm>
            <a:off x="8089893" y="5153644"/>
            <a:ext cx="3849857" cy="1467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517564" y="1289551"/>
            <a:ext cx="56257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s-MX" sz="2000" b="1" dirty="0" smtClean="0"/>
              <a:t>Variable Objetivo</a:t>
            </a:r>
            <a:r>
              <a:rPr lang="es-MX" sz="2000" dirty="0" smtClean="0"/>
              <a:t> : </a:t>
            </a:r>
            <a:r>
              <a:rPr lang="es-MX" sz="2000" dirty="0" err="1" smtClean="0"/>
              <a:t>Rings_Rangos</a:t>
            </a:r>
            <a:endParaRPr lang="es-MX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22689927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3"/>
          <p:cNvSpPr>
            <a:spLocks noGrp="1"/>
          </p:cNvSpPr>
          <p:nvPr>
            <p:ph type="title" idx="4294967295"/>
          </p:nvPr>
        </p:nvSpPr>
        <p:spPr>
          <a:xfrm>
            <a:off x="470266" y="779222"/>
            <a:ext cx="8163334" cy="503238"/>
          </a:xfrm>
        </p:spPr>
        <p:txBody>
          <a:bodyPr>
            <a:noAutofit/>
          </a:bodyPr>
          <a:lstStyle/>
          <a:p>
            <a:r>
              <a:rPr lang="es-CO" b="1" dirty="0" err="1" smtClean="0">
                <a:latin typeface="Calibri" panose="020F0502020204030204" pitchFamily="34" charset="0"/>
              </a:rPr>
              <a:t>Suavizamiento</a:t>
            </a:r>
            <a:r>
              <a:rPr lang="es-CO" b="1" dirty="0" smtClean="0">
                <a:latin typeface="Calibri" panose="020F0502020204030204" pitchFamily="34" charset="0"/>
              </a:rPr>
              <a:t> log 10 </a:t>
            </a:r>
            <a:endParaRPr lang="es-CO" b="1" dirty="0">
              <a:latin typeface="Calibri" panose="020F0502020204030204" pitchFamily="34" charset="0"/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1790361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CuadroTexto 3"/>
          <p:cNvSpPr txBox="1"/>
          <p:nvPr/>
        </p:nvSpPr>
        <p:spPr>
          <a:xfrm>
            <a:off x="8135719" y="3309938"/>
            <a:ext cx="35360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 smtClean="0"/>
              <a:t>Se aplicó logaritmo en base 10 en las variables de entrada para aumentar disminuir el coeficiente de variación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 smtClean="0"/>
              <a:t>Se definió como variable objetivo el campo </a:t>
            </a:r>
            <a:r>
              <a:rPr lang="es-CO" dirty="0" err="1" smtClean="0"/>
              <a:t>Rings</a:t>
            </a:r>
            <a:endParaRPr lang="es-CO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 smtClean="0"/>
              <a:t>La precisión de los modelos aumenta</a:t>
            </a:r>
            <a:endParaRPr lang="es-CO" dirty="0"/>
          </a:p>
        </p:txBody>
      </p:sp>
      <p:sp>
        <p:nvSpPr>
          <p:cNvPr id="9" name="8 CuadroTexto"/>
          <p:cNvSpPr txBox="1"/>
          <p:nvPr/>
        </p:nvSpPr>
        <p:spPr>
          <a:xfrm>
            <a:off x="517564" y="1289551"/>
            <a:ext cx="56257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s-MX" sz="2000" b="1" dirty="0" smtClean="0"/>
              <a:t>Variable Objetivo</a:t>
            </a:r>
            <a:r>
              <a:rPr lang="es-MX" sz="2000" dirty="0" smtClean="0"/>
              <a:t> : </a:t>
            </a:r>
            <a:r>
              <a:rPr lang="es-MX" sz="2000" dirty="0" err="1" smtClean="0"/>
              <a:t>Rings</a:t>
            </a:r>
            <a:endParaRPr lang="es-MX" sz="2000" b="1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64" y="1697543"/>
            <a:ext cx="7891252" cy="95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90" y="2785721"/>
            <a:ext cx="747712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452919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07" y="0"/>
            <a:ext cx="12321276" cy="6945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2 Título"/>
          <p:cNvSpPr txBox="1">
            <a:spLocks/>
          </p:cNvSpPr>
          <p:nvPr/>
        </p:nvSpPr>
        <p:spPr>
          <a:xfrm>
            <a:off x="4754093" y="3989014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_tradnl" sz="8000" dirty="0" smtClean="0">
                <a:solidFill>
                  <a:srgbClr val="FFFFFF"/>
                </a:solidFill>
              </a:rPr>
              <a:t>Preparación</a:t>
            </a:r>
          </a:p>
          <a:p>
            <a:pPr algn="ctr"/>
            <a:r>
              <a:rPr lang="es-ES_tradnl" sz="8000" dirty="0" smtClean="0">
                <a:solidFill>
                  <a:srgbClr val="FFFFFF"/>
                </a:solidFill>
              </a:rPr>
              <a:t> de datos</a:t>
            </a:r>
            <a:r>
              <a:rPr lang="es-ES_tradnl" sz="6000" dirty="0" smtClean="0">
                <a:solidFill>
                  <a:srgbClr val="FFFFFF"/>
                </a:solidFill>
              </a:rPr>
              <a:t> </a:t>
            </a:r>
            <a:endParaRPr lang="es-ES_tradnl" sz="6000" dirty="0">
              <a:solidFill>
                <a:srgbClr val="FFFFFF"/>
              </a:solidFill>
            </a:endParaRPr>
          </a:p>
        </p:txBody>
      </p:sp>
      <p:sp>
        <p:nvSpPr>
          <p:cNvPr id="5" name="7 Medio marco"/>
          <p:cNvSpPr/>
          <p:nvPr/>
        </p:nvSpPr>
        <p:spPr>
          <a:xfrm>
            <a:off x="6647031" y="4658068"/>
            <a:ext cx="1528392" cy="1140828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6" name="15 Medio marco"/>
          <p:cNvSpPr/>
          <p:nvPr/>
        </p:nvSpPr>
        <p:spPr>
          <a:xfrm rot="10800000">
            <a:off x="10748229" y="5540318"/>
            <a:ext cx="1230258" cy="1096800"/>
          </a:xfrm>
          <a:prstGeom prst="halfFrame">
            <a:avLst>
              <a:gd name="adj1" fmla="val 0"/>
              <a:gd name="adj2" fmla="val 0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-141890" y="-315310"/>
            <a:ext cx="12833131" cy="7614744"/>
          </a:xfrm>
          <a:prstGeom prst="rect">
            <a:avLst/>
          </a:prstGeom>
          <a:solidFill>
            <a:schemeClr val="accent6">
              <a:lumMod val="50000"/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6620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9" y="2555603"/>
            <a:ext cx="8865547" cy="2472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7" name="13 CuadroTexto"/>
          <p:cNvSpPr txBox="1">
            <a:spLocks noChangeArrowheads="1"/>
          </p:cNvSpPr>
          <p:nvPr/>
        </p:nvSpPr>
        <p:spPr bwMode="auto">
          <a:xfrm>
            <a:off x="9062818" y="5505544"/>
            <a:ext cx="26177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MX" altLang="es-CO" sz="1600" b="1" dirty="0" smtClean="0">
                <a:solidFill>
                  <a:srgbClr val="000066"/>
                </a:solidFill>
                <a:latin typeface="Arial" charset="0"/>
                <a:cs typeface="Arial" charset="0"/>
              </a:rPr>
              <a:t>Múltiples actividades en un mismo proceso.</a:t>
            </a:r>
            <a:endParaRPr lang="es-CO" altLang="es-CO" sz="1600" b="1" dirty="0">
              <a:solidFill>
                <a:srgbClr val="000066"/>
              </a:solidFill>
              <a:latin typeface="Arial" charset="0"/>
              <a:cs typeface="Arial" charset="0"/>
            </a:endParaRPr>
          </a:p>
        </p:txBody>
      </p:sp>
      <p:sp>
        <p:nvSpPr>
          <p:cNvPr id="25608" name="14 CuadroTexto"/>
          <p:cNvSpPr txBox="1">
            <a:spLocks noChangeArrowheads="1"/>
          </p:cNvSpPr>
          <p:nvPr/>
        </p:nvSpPr>
        <p:spPr bwMode="auto">
          <a:xfrm>
            <a:off x="821870" y="1589394"/>
            <a:ext cx="301054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MX" altLang="es-CO" sz="1600" b="1" dirty="0">
                <a:solidFill>
                  <a:srgbClr val="000066"/>
                </a:solidFill>
                <a:latin typeface="Arial" charset="0"/>
                <a:cs typeface="Arial" charset="0"/>
              </a:rPr>
              <a:t>Flujos de </a:t>
            </a:r>
            <a:r>
              <a:rPr lang="es-MX" altLang="es-CO" sz="1600" b="1" dirty="0" smtClean="0">
                <a:solidFill>
                  <a:srgbClr val="000066"/>
                </a:solidFill>
                <a:latin typeface="Arial" charset="0"/>
                <a:cs typeface="Arial" charset="0"/>
              </a:rPr>
              <a:t>datos de diferentes fuentes en un mismo lugar</a:t>
            </a:r>
            <a:endParaRPr lang="es-CO" altLang="es-CO" sz="1600" b="1" dirty="0">
              <a:solidFill>
                <a:srgbClr val="000066"/>
              </a:solidFill>
              <a:latin typeface="Arial" charset="0"/>
              <a:cs typeface="Arial" charset="0"/>
            </a:endParaRPr>
          </a:p>
        </p:txBody>
      </p:sp>
      <p:sp>
        <p:nvSpPr>
          <p:cNvPr id="26" name="25 CuadroTexto"/>
          <p:cNvSpPr txBox="1"/>
          <p:nvPr/>
        </p:nvSpPr>
        <p:spPr>
          <a:xfrm>
            <a:off x="8900381" y="2002920"/>
            <a:ext cx="3364914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s-MX" sz="2000" dirty="0"/>
              <a:t>Acceso a datos directamente de las </a:t>
            </a:r>
            <a:r>
              <a:rPr lang="es-MX" sz="2000" dirty="0" smtClean="0"/>
              <a:t>fuentes.</a:t>
            </a:r>
            <a:endParaRPr lang="es-MX" sz="2000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s-MX" sz="2000" dirty="0"/>
              <a:t>Unificación, depuración y preparación de datos.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s-MX" sz="2000" dirty="0" smtClean="0"/>
              <a:t>Cambio separador decimal de (.) por (,) en todos los registros. </a:t>
            </a:r>
            <a:endParaRPr lang="es-MX" sz="2000" dirty="0" smtClean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s-MX" sz="2000" dirty="0" smtClean="0"/>
              <a:t>Conexión a visualizadores de resultados y otras plataformas.</a:t>
            </a:r>
            <a:endParaRPr lang="es-MX" sz="2000" dirty="0"/>
          </a:p>
        </p:txBody>
      </p:sp>
      <p:sp>
        <p:nvSpPr>
          <p:cNvPr id="20" name="Título 3"/>
          <p:cNvSpPr>
            <a:spLocks noGrp="1"/>
          </p:cNvSpPr>
          <p:nvPr>
            <p:ph type="title" idx="4294967295"/>
          </p:nvPr>
        </p:nvSpPr>
        <p:spPr>
          <a:xfrm>
            <a:off x="1683794" y="939800"/>
            <a:ext cx="4544308" cy="503238"/>
          </a:xfrm>
        </p:spPr>
        <p:txBody>
          <a:bodyPr>
            <a:noAutofit/>
          </a:bodyPr>
          <a:lstStyle/>
          <a:p>
            <a:r>
              <a:rPr lang="es-MX" sz="4000" b="1" dirty="0" smtClean="0">
                <a:latin typeface="Calibri" panose="020F0502020204030204" pitchFamily="34" charset="0"/>
              </a:rPr>
              <a:t>IBM SPSS Modeler</a:t>
            </a:r>
            <a:endParaRPr lang="es-CO" b="1" dirty="0">
              <a:latin typeface="Calibri" panose="020F0502020204030204" pitchFamily="34" charset="0"/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1790361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6103" y="537882"/>
            <a:ext cx="1271215" cy="1262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6 Rectángulo"/>
          <p:cNvSpPr/>
          <p:nvPr/>
        </p:nvSpPr>
        <p:spPr>
          <a:xfrm>
            <a:off x="914149" y="3483362"/>
            <a:ext cx="2286245" cy="5815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6 Rectángulo"/>
          <p:cNvSpPr/>
          <p:nvPr/>
        </p:nvSpPr>
        <p:spPr>
          <a:xfrm>
            <a:off x="1673563" y="4318410"/>
            <a:ext cx="738559" cy="8546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4059831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erson holding black and brown fis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1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Rectángulo"/>
          <p:cNvSpPr/>
          <p:nvPr/>
        </p:nvSpPr>
        <p:spPr>
          <a:xfrm>
            <a:off x="-299544" y="-99039"/>
            <a:ext cx="13053849" cy="7299435"/>
          </a:xfrm>
          <a:prstGeom prst="rect">
            <a:avLst/>
          </a:prstGeom>
          <a:solidFill>
            <a:schemeClr val="accent6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7 Medio marco"/>
          <p:cNvSpPr/>
          <p:nvPr/>
        </p:nvSpPr>
        <p:spPr>
          <a:xfrm>
            <a:off x="1694598" y="2805852"/>
            <a:ext cx="1467432" cy="1171308"/>
          </a:xfrm>
          <a:prstGeom prst="halfFrame">
            <a:avLst>
              <a:gd name="adj1" fmla="val 0"/>
              <a:gd name="adj2" fmla="val 0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7" name="15 Medio marco"/>
          <p:cNvSpPr/>
          <p:nvPr/>
        </p:nvSpPr>
        <p:spPr>
          <a:xfrm rot="10800000">
            <a:off x="9091456" y="2941320"/>
            <a:ext cx="1413138" cy="1218720"/>
          </a:xfrm>
          <a:prstGeom prst="halfFrame">
            <a:avLst>
              <a:gd name="adj1" fmla="val 0"/>
              <a:gd name="adj2" fmla="val 0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8" name="2 Título"/>
          <p:cNvSpPr txBox="1">
            <a:spLocks/>
          </p:cNvSpPr>
          <p:nvPr/>
        </p:nvSpPr>
        <p:spPr>
          <a:xfrm>
            <a:off x="1524000" y="2943012"/>
            <a:ext cx="9144000" cy="10341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_tradnl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¿Cómo </a:t>
            </a:r>
            <a:r>
              <a:rPr lang="es-ES_tradnl" sz="4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ayudar a los pescadores el valle del </a:t>
            </a:r>
            <a:r>
              <a:rPr lang="es-ES_tradnl" sz="4000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Magadalena</a:t>
            </a:r>
            <a:r>
              <a:rPr lang="es-ES_tradnl" sz="4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calcular la edad de los peces?</a:t>
            </a:r>
            <a:endParaRPr lang="es-ES_tradnl"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27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95" y="2191407"/>
            <a:ext cx="9995832" cy="3610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3"/>
          <p:cNvSpPr txBox="1">
            <a:spLocks/>
          </p:cNvSpPr>
          <p:nvPr/>
        </p:nvSpPr>
        <p:spPr>
          <a:xfrm>
            <a:off x="553574" y="734482"/>
            <a:ext cx="8856323" cy="50292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b="1" dirty="0" smtClean="0">
                <a:latin typeface="Calibri" panose="020F0502020204030204" pitchFamily="34" charset="0"/>
              </a:rPr>
              <a:t>Calidad de la información: </a:t>
            </a:r>
            <a:r>
              <a:rPr lang="es-MX" sz="3200" b="1" dirty="0">
                <a:latin typeface="Calibri" panose="020F0502020204030204" pitchFamily="34" charset="0"/>
              </a:rPr>
              <a:t>P</a:t>
            </a:r>
            <a:r>
              <a:rPr lang="es-MX" sz="3200" b="1" dirty="0" smtClean="0">
                <a:latin typeface="Calibri" panose="020F0502020204030204" pitchFamily="34" charset="0"/>
              </a:rPr>
              <a:t>ilotos mapas de valor</a:t>
            </a:r>
            <a:endParaRPr lang="es-CO" sz="3600" b="1" dirty="0">
              <a:latin typeface="Calibri" panose="020F0502020204030204" pitchFamily="34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683401" y="672105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9 Rectángulo"/>
          <p:cNvSpPr/>
          <p:nvPr/>
        </p:nvSpPr>
        <p:spPr>
          <a:xfrm>
            <a:off x="10137726" y="3400535"/>
            <a:ext cx="19374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dirty="0" smtClean="0">
                <a:latin typeface="Calibri" pitchFamily="34" charset="0"/>
              </a:rPr>
              <a:t>Nivel de detalle total de la base de datos</a:t>
            </a:r>
          </a:p>
        </p:txBody>
      </p:sp>
      <p:sp>
        <p:nvSpPr>
          <p:cNvPr id="8" name="4 Rectángulo"/>
          <p:cNvSpPr/>
          <p:nvPr/>
        </p:nvSpPr>
        <p:spPr>
          <a:xfrm>
            <a:off x="1725919" y="5938482"/>
            <a:ext cx="762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 smtClean="0">
                <a:latin typeface="Calibri" pitchFamily="34" charset="0"/>
              </a:rPr>
              <a:t>Las variables con porcentajes más bajos se explican por valores perdidos o nulos.</a:t>
            </a:r>
          </a:p>
        </p:txBody>
      </p:sp>
      <p:sp>
        <p:nvSpPr>
          <p:cNvPr id="9" name="6 Rectángulo"/>
          <p:cNvSpPr/>
          <p:nvPr/>
        </p:nvSpPr>
        <p:spPr>
          <a:xfrm>
            <a:off x="5465558" y="3434301"/>
            <a:ext cx="777587" cy="1883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7 Rectángulo"/>
          <p:cNvSpPr/>
          <p:nvPr/>
        </p:nvSpPr>
        <p:spPr>
          <a:xfrm>
            <a:off x="1956838" y="1399654"/>
            <a:ext cx="27225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400" dirty="0" smtClean="0">
                <a:latin typeface="Calibri" pitchFamily="34" charset="0"/>
              </a:rPr>
              <a:t>Porcentaje de calidad de la data</a:t>
            </a:r>
            <a:endParaRPr lang="es-CO" sz="1400" dirty="0" smtClean="0">
              <a:latin typeface="Calibri" pitchFamily="34" charset="0"/>
            </a:endParaRPr>
          </a:p>
        </p:txBody>
      </p:sp>
      <p:sp>
        <p:nvSpPr>
          <p:cNvPr id="11" name="1 Flecha abajo"/>
          <p:cNvSpPr/>
          <p:nvPr/>
        </p:nvSpPr>
        <p:spPr>
          <a:xfrm>
            <a:off x="3545367" y="2035876"/>
            <a:ext cx="417665" cy="67853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21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55179"/>
            <a:ext cx="12192001" cy="6909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Título"/>
          <p:cNvSpPr txBox="1">
            <a:spLocks/>
          </p:cNvSpPr>
          <p:nvPr/>
        </p:nvSpPr>
        <p:spPr>
          <a:xfrm>
            <a:off x="315444" y="-118712"/>
            <a:ext cx="10176386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_tradnl" sz="7200" dirty="0" smtClean="0">
                <a:solidFill>
                  <a:srgbClr val="FFFFFF"/>
                </a:solidFill>
              </a:rPr>
              <a:t>Performance – resultados</a:t>
            </a:r>
          </a:p>
          <a:p>
            <a:pPr algn="ctr"/>
            <a:r>
              <a:rPr lang="es-ES_tradnl" sz="7200" dirty="0">
                <a:solidFill>
                  <a:srgbClr val="FFFFFF"/>
                </a:solidFill>
              </a:rPr>
              <a:t>Modelo</a:t>
            </a:r>
            <a:endParaRPr lang="es-ES_tradnl" sz="7200" dirty="0" smtClean="0">
              <a:solidFill>
                <a:srgbClr val="FFFFFF"/>
              </a:solidFill>
            </a:endParaRPr>
          </a:p>
        </p:txBody>
      </p:sp>
      <p:sp>
        <p:nvSpPr>
          <p:cNvPr id="4" name="7 Medio marco"/>
          <p:cNvSpPr/>
          <p:nvPr/>
        </p:nvSpPr>
        <p:spPr>
          <a:xfrm>
            <a:off x="316504" y="649453"/>
            <a:ext cx="1528392" cy="192034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5" name="15 Medio marco"/>
          <p:cNvSpPr/>
          <p:nvPr/>
        </p:nvSpPr>
        <p:spPr>
          <a:xfrm rot="10800000">
            <a:off x="8936178" y="649453"/>
            <a:ext cx="1230258" cy="2055250"/>
          </a:xfrm>
          <a:prstGeom prst="halfFrame">
            <a:avLst>
              <a:gd name="adj1" fmla="val 0"/>
              <a:gd name="adj2" fmla="val 0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39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64" y="1810406"/>
            <a:ext cx="931545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1264895" y="736452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9" name="1 Título"/>
          <p:cNvSpPr txBox="1">
            <a:spLocks/>
          </p:cNvSpPr>
          <p:nvPr/>
        </p:nvSpPr>
        <p:spPr>
          <a:xfrm>
            <a:off x="372021" y="794119"/>
            <a:ext cx="10515600" cy="8225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 smtClean="0"/>
              <a:t>Modelo de entrenamiento</a:t>
            </a:r>
            <a:endParaRPr lang="es-CO" sz="4000" dirty="0"/>
          </a:p>
        </p:txBody>
      </p:sp>
      <p:sp>
        <p:nvSpPr>
          <p:cNvPr id="64" name="63 CuadroTexto"/>
          <p:cNvSpPr txBox="1"/>
          <p:nvPr/>
        </p:nvSpPr>
        <p:spPr>
          <a:xfrm>
            <a:off x="8497613" y="2421072"/>
            <a:ext cx="3364914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MX" sz="2000" dirty="0" smtClean="0"/>
              <a:t>Sobre la base, se excluyeron los valores atípicos y se utilizó el nodo de preparación automática de datos., 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endParaRPr lang="es-MX" sz="2000" dirty="0"/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MX" sz="2000" dirty="0" smtClean="0"/>
              <a:t>se </a:t>
            </a:r>
            <a:r>
              <a:rPr lang="es-MX" sz="2000" dirty="0" smtClean="0"/>
              <a:t>aplicó un modelo auto numérico con variable objetivo </a:t>
            </a:r>
            <a:r>
              <a:rPr lang="es-MX" sz="2000" b="1" i="1" dirty="0" err="1" smtClean="0"/>
              <a:t>Rings</a:t>
            </a:r>
            <a:r>
              <a:rPr lang="es-MX" sz="2000" dirty="0" smtClean="0"/>
              <a:t>. </a:t>
            </a:r>
          </a:p>
          <a:p>
            <a:pPr algn="just">
              <a:defRPr/>
            </a:pPr>
            <a:endParaRPr lang="es-MX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MX" sz="2000" dirty="0" smtClean="0"/>
              <a:t>Se calculó el error de lo real vs lo pronosticado.</a:t>
            </a:r>
          </a:p>
          <a:p>
            <a:pPr algn="just">
              <a:defRPr/>
            </a:pPr>
            <a:endParaRPr lang="es-MX" sz="2000" dirty="0"/>
          </a:p>
        </p:txBody>
      </p:sp>
      <p:sp>
        <p:nvSpPr>
          <p:cNvPr id="65" name="6 Rectángulo"/>
          <p:cNvSpPr/>
          <p:nvPr/>
        </p:nvSpPr>
        <p:spPr>
          <a:xfrm>
            <a:off x="2175530" y="3601106"/>
            <a:ext cx="4430222" cy="5177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375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67" y="1867384"/>
            <a:ext cx="10681266" cy="465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1264895" y="736452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9" name="1 Título"/>
          <p:cNvSpPr txBox="1">
            <a:spLocks/>
          </p:cNvSpPr>
          <p:nvPr/>
        </p:nvSpPr>
        <p:spPr>
          <a:xfrm>
            <a:off x="372021" y="794119"/>
            <a:ext cx="10515600" cy="8225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 smtClean="0"/>
              <a:t>Modelo de entrenamiento</a:t>
            </a:r>
            <a:endParaRPr lang="es-CO" sz="4000" dirty="0"/>
          </a:p>
        </p:txBody>
      </p:sp>
      <p:sp>
        <p:nvSpPr>
          <p:cNvPr id="61" name="6 Rectángulo"/>
          <p:cNvSpPr/>
          <p:nvPr/>
        </p:nvSpPr>
        <p:spPr>
          <a:xfrm>
            <a:off x="6711076" y="3309938"/>
            <a:ext cx="1518523" cy="32169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5 CuadroTexto"/>
          <p:cNvSpPr txBox="1"/>
          <p:nvPr/>
        </p:nvSpPr>
        <p:spPr>
          <a:xfrm>
            <a:off x="1090376" y="1348684"/>
            <a:ext cx="50056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s-MX" sz="2000" dirty="0" smtClean="0"/>
              <a:t>Resultados: </a:t>
            </a:r>
            <a:r>
              <a:rPr lang="es-MX" sz="2000" b="1" dirty="0" smtClean="0"/>
              <a:t>Modelo </a:t>
            </a:r>
            <a:r>
              <a:rPr lang="es-MX" sz="2000" b="1" dirty="0" err="1" smtClean="0"/>
              <a:t>Autonumérico</a:t>
            </a:r>
            <a:endParaRPr lang="es-MX" sz="2000" b="1" dirty="0" smtClean="0"/>
          </a:p>
          <a:p>
            <a:pPr algn="just">
              <a:defRPr/>
            </a:pP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608155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264895" y="736452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9" name="1 Título"/>
          <p:cNvSpPr txBox="1">
            <a:spLocks/>
          </p:cNvSpPr>
          <p:nvPr/>
        </p:nvSpPr>
        <p:spPr>
          <a:xfrm>
            <a:off x="372021" y="794119"/>
            <a:ext cx="10515600" cy="8225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 smtClean="0"/>
              <a:t>Error real vs Pronosticado</a:t>
            </a:r>
            <a:endParaRPr lang="es-CO" sz="4000" dirty="0"/>
          </a:p>
        </p:txBody>
      </p:sp>
      <p:sp>
        <p:nvSpPr>
          <p:cNvPr id="7" name="6 CuadroTexto"/>
          <p:cNvSpPr txBox="1"/>
          <p:nvPr/>
        </p:nvSpPr>
        <p:spPr>
          <a:xfrm>
            <a:off x="7790729" y="1725210"/>
            <a:ext cx="336491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MX" sz="2000" dirty="0" smtClean="0"/>
              <a:t>Hay una gran concentración de registros con errores en el pronóstico del modelo menores a  4.</a:t>
            </a:r>
          </a:p>
          <a:p>
            <a:pPr algn="just">
              <a:defRPr/>
            </a:pPr>
            <a:endParaRPr lang="es-MX" sz="2000" dirty="0"/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MX" sz="2000" dirty="0" smtClean="0"/>
              <a:t>Con base en lo anterior</a:t>
            </a:r>
            <a:r>
              <a:rPr lang="es-MX" sz="2000" dirty="0" smtClean="0"/>
              <a:t>, se propone aplicar logaritmo en base 10 y separar en intervalos la base.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endParaRPr lang="es-MX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MX" sz="2000" dirty="0" smtClean="0"/>
              <a:t>Posteriormente se propone definir rangos de edad y elegir esos rango como variable objetivo.</a:t>
            </a:r>
            <a:endParaRPr lang="es-MX" sz="20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21" y="1616706"/>
            <a:ext cx="6514882" cy="4711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3397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264895" y="736452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9" name="1 Título"/>
          <p:cNvSpPr txBox="1">
            <a:spLocks/>
          </p:cNvSpPr>
          <p:nvPr/>
        </p:nvSpPr>
        <p:spPr>
          <a:xfrm>
            <a:off x="372021" y="794119"/>
            <a:ext cx="10515600" cy="8225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 smtClean="0"/>
              <a:t>Modelo entrenamiento </a:t>
            </a:r>
            <a:r>
              <a:rPr lang="es-CO" sz="4000" dirty="0" smtClean="0"/>
              <a:t> </a:t>
            </a:r>
            <a:endParaRPr lang="es-CO" sz="4000" dirty="0"/>
          </a:p>
        </p:txBody>
      </p:sp>
      <p:sp>
        <p:nvSpPr>
          <p:cNvPr id="7" name="6 CuadroTexto"/>
          <p:cNvSpPr txBox="1"/>
          <p:nvPr/>
        </p:nvSpPr>
        <p:spPr>
          <a:xfrm>
            <a:off x="6103806" y="3315555"/>
            <a:ext cx="336491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MX" sz="2000" dirty="0" smtClean="0"/>
              <a:t>El pronóstico de la edad equivale al valor de la columna $XR-</a:t>
            </a:r>
            <a:r>
              <a:rPr lang="es-MX" sz="2000" dirty="0" err="1" smtClean="0"/>
              <a:t>Rings</a:t>
            </a:r>
            <a:endParaRPr lang="es-MX" sz="2000" dirty="0" smtClean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s-MX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MX" sz="2000" dirty="0" smtClean="0"/>
              <a:t>Se puede apreciar </a:t>
            </a:r>
            <a:r>
              <a:rPr lang="es-MX" sz="2000" dirty="0" smtClean="0"/>
              <a:t>el </a:t>
            </a:r>
            <a:r>
              <a:rPr lang="es-MX" sz="2000" dirty="0" smtClean="0"/>
              <a:t>Error </a:t>
            </a:r>
            <a:r>
              <a:rPr lang="es-MX" sz="2000" dirty="0" smtClean="0"/>
              <a:t>del </a:t>
            </a:r>
            <a:r>
              <a:rPr lang="es-MX" sz="2000" dirty="0" smtClean="0"/>
              <a:t>modelo</a:t>
            </a:r>
          </a:p>
          <a:p>
            <a:pPr>
              <a:defRPr/>
            </a:pPr>
            <a:endParaRPr lang="es-MX" sz="2000" dirty="0"/>
          </a:p>
        </p:txBody>
      </p:sp>
      <p:sp>
        <p:nvSpPr>
          <p:cNvPr id="10" name="9 CuadroTexto"/>
          <p:cNvSpPr txBox="1"/>
          <p:nvPr/>
        </p:nvSpPr>
        <p:spPr>
          <a:xfrm>
            <a:off x="838120" y="1506344"/>
            <a:ext cx="50056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s-MX" sz="2000" dirty="0" smtClean="0"/>
              <a:t>Resultados: </a:t>
            </a:r>
            <a:r>
              <a:rPr lang="es-MX" sz="2000" b="1" dirty="0" smtClean="0"/>
              <a:t>Modelo </a:t>
            </a:r>
            <a:r>
              <a:rPr lang="es-MX" sz="2000" b="1" dirty="0" err="1" smtClean="0"/>
              <a:t>Autonumérico</a:t>
            </a:r>
            <a:endParaRPr lang="es-MX" sz="2000" b="1" dirty="0" smtClean="0"/>
          </a:p>
          <a:p>
            <a:pPr algn="just">
              <a:defRPr/>
            </a:pPr>
            <a:endParaRPr lang="es-MX" sz="20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801" y="2017941"/>
            <a:ext cx="2502812" cy="460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506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07" y="3104980"/>
            <a:ext cx="7477125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11" y="1223965"/>
            <a:ext cx="8595728" cy="1785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1264895" y="736452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9" name="1 Título"/>
          <p:cNvSpPr txBox="1">
            <a:spLocks/>
          </p:cNvSpPr>
          <p:nvPr/>
        </p:nvSpPr>
        <p:spPr>
          <a:xfrm>
            <a:off x="372021" y="794119"/>
            <a:ext cx="10515600" cy="8225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 smtClean="0"/>
              <a:t>Modelo entrenamiento – </a:t>
            </a:r>
            <a:r>
              <a:rPr lang="es-CO" sz="4000" dirty="0" smtClean="0"/>
              <a:t>Log 10 (Rangos)</a:t>
            </a:r>
            <a:endParaRPr lang="es-CO" sz="4000" dirty="0"/>
          </a:p>
        </p:txBody>
      </p:sp>
      <p:sp>
        <p:nvSpPr>
          <p:cNvPr id="8" name="6 Rectángulo"/>
          <p:cNvSpPr/>
          <p:nvPr/>
        </p:nvSpPr>
        <p:spPr>
          <a:xfrm>
            <a:off x="5481378" y="4379405"/>
            <a:ext cx="1108620" cy="1883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54"/>
          <a:stretch/>
        </p:blipFill>
        <p:spPr bwMode="auto">
          <a:xfrm>
            <a:off x="8137579" y="4095547"/>
            <a:ext cx="3765387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10 CuadroTexto"/>
          <p:cNvSpPr txBox="1"/>
          <p:nvPr/>
        </p:nvSpPr>
        <p:spPr>
          <a:xfrm>
            <a:off x="838120" y="1411748"/>
            <a:ext cx="50056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s-MX" sz="2000" dirty="0" smtClean="0"/>
              <a:t>Variable Objetivo: </a:t>
            </a:r>
            <a:r>
              <a:rPr lang="es-MX" sz="2000" b="1" dirty="0" err="1" smtClean="0"/>
              <a:t>Rings_Rangos</a:t>
            </a:r>
            <a:endParaRPr lang="es-MX" sz="2000" b="1" dirty="0" smtClean="0"/>
          </a:p>
          <a:p>
            <a:pPr algn="just">
              <a:defRPr/>
            </a:pP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1084860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264895" y="736452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9" name="1 Título"/>
          <p:cNvSpPr txBox="1">
            <a:spLocks/>
          </p:cNvSpPr>
          <p:nvPr/>
        </p:nvSpPr>
        <p:spPr>
          <a:xfrm>
            <a:off x="372021" y="794119"/>
            <a:ext cx="10515600" cy="8225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 smtClean="0"/>
              <a:t>Modelo entrenamiento – </a:t>
            </a:r>
            <a:r>
              <a:rPr lang="es-CO" sz="4000" dirty="0" smtClean="0"/>
              <a:t>Log 10 (Rangos)</a:t>
            </a:r>
            <a:endParaRPr lang="es-CO" sz="4000" dirty="0"/>
          </a:p>
        </p:txBody>
      </p:sp>
      <p:sp>
        <p:nvSpPr>
          <p:cNvPr id="7" name="6 CuadroTexto"/>
          <p:cNvSpPr txBox="1"/>
          <p:nvPr/>
        </p:nvSpPr>
        <p:spPr>
          <a:xfrm>
            <a:off x="7144323" y="3667173"/>
            <a:ext cx="336491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s-MX" sz="2000" dirty="0"/>
              <a:t>La precisión del modelo aumenta de 63 %  a 73 %</a:t>
            </a:r>
          </a:p>
          <a:p>
            <a:pPr>
              <a:defRPr/>
            </a:pPr>
            <a:endParaRPr lang="es-MX" sz="20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075" y="1599562"/>
            <a:ext cx="4929861" cy="4886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1827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895" y="1450371"/>
            <a:ext cx="8094062" cy="180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1264895" y="736452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9" name="1 Título"/>
          <p:cNvSpPr txBox="1">
            <a:spLocks/>
          </p:cNvSpPr>
          <p:nvPr/>
        </p:nvSpPr>
        <p:spPr>
          <a:xfrm>
            <a:off x="372021" y="794119"/>
            <a:ext cx="10515600" cy="8225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 smtClean="0"/>
              <a:t>Modelo entrenamiento – </a:t>
            </a:r>
            <a:r>
              <a:rPr lang="es-CO" sz="4000" dirty="0" smtClean="0"/>
              <a:t>Log 10</a:t>
            </a:r>
            <a:endParaRPr lang="es-CO" sz="4000" dirty="0"/>
          </a:p>
        </p:txBody>
      </p:sp>
      <p:sp>
        <p:nvSpPr>
          <p:cNvPr id="10" name="9 CuadroTexto"/>
          <p:cNvSpPr txBox="1"/>
          <p:nvPr/>
        </p:nvSpPr>
        <p:spPr>
          <a:xfrm>
            <a:off x="838120" y="1411748"/>
            <a:ext cx="50056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s-MX" sz="2000" dirty="0" smtClean="0"/>
              <a:t>Variable Objetivo: </a:t>
            </a:r>
            <a:r>
              <a:rPr lang="es-MX" sz="2000" b="1" dirty="0" err="1" smtClean="0"/>
              <a:t>Rings</a:t>
            </a:r>
            <a:endParaRPr lang="es-MX" sz="2000" b="1" dirty="0" smtClean="0"/>
          </a:p>
          <a:p>
            <a:pPr algn="just">
              <a:defRPr/>
            </a:pPr>
            <a:endParaRPr lang="es-MX" sz="2000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153" y="3126335"/>
            <a:ext cx="8169336" cy="3495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2549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264895" y="736452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9" name="1 Título"/>
          <p:cNvSpPr txBox="1">
            <a:spLocks/>
          </p:cNvSpPr>
          <p:nvPr/>
        </p:nvSpPr>
        <p:spPr>
          <a:xfrm>
            <a:off x="372021" y="794119"/>
            <a:ext cx="10515600" cy="8225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 smtClean="0"/>
              <a:t>Modelo entrenamiento – </a:t>
            </a:r>
            <a:r>
              <a:rPr lang="es-CO" sz="4000" dirty="0"/>
              <a:t>Log 10</a:t>
            </a:r>
            <a:endParaRPr lang="es-CO" sz="40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513" y="1621383"/>
            <a:ext cx="4294572" cy="4743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7144323" y="3667173"/>
            <a:ext cx="336491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s-MX" sz="2000" dirty="0"/>
              <a:t>La precisión del modelo aumenta de 63 %  a </a:t>
            </a:r>
            <a:r>
              <a:rPr lang="es-MX" sz="2000" dirty="0" smtClean="0"/>
              <a:t>77 </a:t>
            </a:r>
            <a:r>
              <a:rPr lang="es-MX" sz="2000" dirty="0"/>
              <a:t>%</a:t>
            </a:r>
          </a:p>
          <a:p>
            <a:pPr>
              <a:defRPr/>
            </a:pP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348638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n para computer ic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4" t="20579" r="8653" b="27701"/>
          <a:stretch/>
        </p:blipFill>
        <p:spPr bwMode="auto">
          <a:xfrm>
            <a:off x="790442" y="2879194"/>
            <a:ext cx="2094267" cy="150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1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918"/>
          <a:stretch/>
        </p:blipFill>
        <p:spPr bwMode="auto">
          <a:xfrm>
            <a:off x="3392680" y="2816679"/>
            <a:ext cx="1716078" cy="1190503"/>
          </a:xfrm>
          <a:prstGeom prst="rect">
            <a:avLst/>
          </a:prstGeom>
          <a:noFill/>
          <a:ln>
            <a:noFill/>
          </a:ln>
          <a:effectLst>
            <a:reflection blurRad="6350" stA="50000" endA="300" endPos="90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Resultado de imagen para data clean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" name="AutoShape 11" descr="Resultado de imagen para data cleaning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7" name="CuadroTexto 1"/>
          <p:cNvSpPr txBox="1"/>
          <p:nvPr/>
        </p:nvSpPr>
        <p:spPr>
          <a:xfrm>
            <a:off x="257283" y="1922069"/>
            <a:ext cx="3097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Datos históricos</a:t>
            </a:r>
          </a:p>
        </p:txBody>
      </p:sp>
      <p:sp>
        <p:nvSpPr>
          <p:cNvPr id="8" name="7 Rectángulo"/>
          <p:cNvSpPr/>
          <p:nvPr/>
        </p:nvSpPr>
        <p:spPr>
          <a:xfrm>
            <a:off x="436643" y="5302139"/>
            <a:ext cx="24289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Tx/>
              <a:buChar char="-"/>
            </a:pPr>
            <a:r>
              <a:rPr lang="es-CO" sz="1400" dirty="0" smtClean="0">
                <a:latin typeface="Tahoma" pitchFamily="34" charset="0"/>
              </a:rPr>
              <a:t>Muestra de datos en </a:t>
            </a:r>
            <a:r>
              <a:rPr lang="es-CO" sz="1400" dirty="0" err="1" smtClean="0">
                <a:latin typeface="Tahoma" pitchFamily="34" charset="0"/>
              </a:rPr>
              <a:t>excel</a:t>
            </a:r>
            <a:endParaRPr lang="es-CO" sz="1400" dirty="0" smtClean="0">
              <a:latin typeface="Tahoma" pitchFamily="34" charset="0"/>
            </a:endParaRPr>
          </a:p>
        </p:txBody>
      </p:sp>
      <p:sp>
        <p:nvSpPr>
          <p:cNvPr id="13" name="CuadroTexto 1"/>
          <p:cNvSpPr txBox="1"/>
          <p:nvPr/>
        </p:nvSpPr>
        <p:spPr>
          <a:xfrm>
            <a:off x="2796794" y="1929939"/>
            <a:ext cx="3097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Calidad de datos</a:t>
            </a:r>
          </a:p>
        </p:txBody>
      </p:sp>
      <p:sp>
        <p:nvSpPr>
          <p:cNvPr id="14" name="13 Rectángulo"/>
          <p:cNvSpPr/>
          <p:nvPr/>
        </p:nvSpPr>
        <p:spPr>
          <a:xfrm>
            <a:off x="3276176" y="5094309"/>
            <a:ext cx="185178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b="1" dirty="0" smtClean="0">
                <a:latin typeface="Tahoma" pitchFamily="34" charset="0"/>
              </a:rPr>
              <a:t>IBM SPSS </a:t>
            </a:r>
            <a:r>
              <a:rPr lang="es-CO" sz="1400" b="1" dirty="0" err="1" smtClean="0">
                <a:latin typeface="Tahoma" pitchFamily="34" charset="0"/>
              </a:rPr>
              <a:t>Modeler</a:t>
            </a:r>
            <a:endParaRPr lang="es-CO" sz="1400" dirty="0" smtClean="0">
              <a:latin typeface="Tahoma" pitchFamily="34" charset="0"/>
            </a:endParaRPr>
          </a:p>
          <a:p>
            <a:pPr marL="171450" indent="-171450">
              <a:buFontTx/>
              <a:buChar char="-"/>
            </a:pPr>
            <a:r>
              <a:rPr lang="es-CO" sz="1400" dirty="0" smtClean="0">
                <a:latin typeface="Tahoma" pitchFamily="34" charset="0"/>
              </a:rPr>
              <a:t>Homologación</a:t>
            </a:r>
          </a:p>
          <a:p>
            <a:pPr marL="171450" indent="-171450">
              <a:buFontTx/>
              <a:buChar char="-"/>
            </a:pPr>
            <a:r>
              <a:rPr lang="es-CO" sz="1400" dirty="0" smtClean="0">
                <a:latin typeface="Tahoma" pitchFamily="34" charset="0"/>
              </a:rPr>
              <a:t>Derivación campos</a:t>
            </a:r>
          </a:p>
          <a:p>
            <a:pPr marL="171450" indent="-171450">
              <a:buFontTx/>
              <a:buChar char="-"/>
            </a:pPr>
            <a:r>
              <a:rPr lang="es-CO" sz="1400" dirty="0" smtClean="0">
                <a:latin typeface="Tahoma" pitchFamily="34" charset="0"/>
              </a:rPr>
              <a:t>Selección variables</a:t>
            </a:r>
          </a:p>
          <a:p>
            <a:r>
              <a:rPr lang="es-CO" sz="1400" dirty="0" smtClean="0">
                <a:latin typeface="Tahoma" pitchFamily="34" charset="0"/>
              </a:rPr>
              <a:t>   </a:t>
            </a:r>
            <a:r>
              <a:rPr lang="es-CO" sz="1400" dirty="0" err="1" smtClean="0">
                <a:latin typeface="Tahoma" pitchFamily="34" charset="0"/>
              </a:rPr>
              <a:t>predictoras</a:t>
            </a:r>
            <a:r>
              <a:rPr lang="es-CO" sz="1400" dirty="0" smtClean="0">
                <a:latin typeface="Tahoma" pitchFamily="34" charset="0"/>
              </a:rPr>
              <a:t> </a:t>
            </a:r>
          </a:p>
          <a:p>
            <a:pPr marL="171450" indent="-171450">
              <a:buFontTx/>
              <a:buChar char="-"/>
            </a:pPr>
            <a:endParaRPr lang="es-CO" sz="1400" dirty="0" smtClean="0">
              <a:latin typeface="Tahoma" pitchFamily="34" charset="0"/>
            </a:endParaRPr>
          </a:p>
        </p:txBody>
      </p:sp>
      <p:sp>
        <p:nvSpPr>
          <p:cNvPr id="57" name="Título 3"/>
          <p:cNvSpPr>
            <a:spLocks noGrp="1"/>
          </p:cNvSpPr>
          <p:nvPr>
            <p:ph type="title"/>
          </p:nvPr>
        </p:nvSpPr>
        <p:spPr>
          <a:xfrm>
            <a:off x="418254" y="877028"/>
            <a:ext cx="10200209" cy="519549"/>
          </a:xfrm>
        </p:spPr>
        <p:txBody>
          <a:bodyPr>
            <a:normAutofit fontScale="90000"/>
          </a:bodyPr>
          <a:lstStyle/>
          <a:p>
            <a:r>
              <a:rPr lang="es-MX" dirty="0" smtClean="0"/>
              <a:t>Objetivo y alcance prueba de concepto</a:t>
            </a:r>
            <a:endParaRPr lang="es-CO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544" y="3411936"/>
            <a:ext cx="1028700" cy="1057275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8" descr="Resultado de imagen para excel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623" y="4517291"/>
            <a:ext cx="547271" cy="48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975" y="3659872"/>
            <a:ext cx="69532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5 Grupo"/>
          <p:cNvGrpSpPr/>
          <p:nvPr/>
        </p:nvGrpSpPr>
        <p:grpSpPr>
          <a:xfrm>
            <a:off x="5740474" y="1941155"/>
            <a:ext cx="3097222" cy="5090821"/>
            <a:chOff x="5740474" y="1941155"/>
            <a:chExt cx="3097222" cy="5090821"/>
          </a:xfrm>
        </p:grpSpPr>
        <p:sp>
          <p:nvSpPr>
            <p:cNvPr id="84" name="CuadroTexto 1"/>
            <p:cNvSpPr txBox="1"/>
            <p:nvPr/>
          </p:nvSpPr>
          <p:spPr>
            <a:xfrm>
              <a:off x="5740474" y="1941155"/>
              <a:ext cx="3097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2000" b="1" dirty="0" smtClean="0">
                  <a:solidFill>
                    <a:schemeClr val="accent2">
                      <a:lumMod val="50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Analítica avanzada</a:t>
              </a:r>
            </a:p>
          </p:txBody>
        </p:sp>
        <p:grpSp>
          <p:nvGrpSpPr>
            <p:cNvPr id="4" name="3 Grupo"/>
            <p:cNvGrpSpPr/>
            <p:nvPr/>
          </p:nvGrpSpPr>
          <p:grpSpPr>
            <a:xfrm>
              <a:off x="5776839" y="2715205"/>
              <a:ext cx="2321319" cy="4316771"/>
              <a:chOff x="5776839" y="2715205"/>
              <a:chExt cx="2321319" cy="4316771"/>
            </a:xfrm>
          </p:grpSpPr>
          <p:pic>
            <p:nvPicPr>
              <p:cNvPr id="1028" name="Picture 4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43586" y="3515067"/>
                <a:ext cx="1529297" cy="15292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73" name="Picture 9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76839" y="3657600"/>
                <a:ext cx="695325" cy="257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65" name="Группа 370"/>
              <p:cNvGrpSpPr/>
              <p:nvPr/>
            </p:nvGrpSpPr>
            <p:grpSpPr>
              <a:xfrm>
                <a:off x="6315552" y="4979882"/>
                <a:ext cx="706476" cy="613545"/>
                <a:chOff x="4438650" y="1992313"/>
                <a:chExt cx="3306763" cy="2871788"/>
              </a:xfrm>
              <a:solidFill>
                <a:schemeClr val="tx1">
                  <a:lumMod val="90000"/>
                  <a:lumOff val="10000"/>
                </a:schemeClr>
              </a:solidFill>
            </p:grpSpPr>
            <p:sp>
              <p:nvSpPr>
                <p:cNvPr id="66" name="Freeform 327"/>
                <p:cNvSpPr>
                  <a:spLocks/>
                </p:cNvSpPr>
                <p:nvPr/>
              </p:nvSpPr>
              <p:spPr bwMode="auto">
                <a:xfrm>
                  <a:off x="4570413" y="3868738"/>
                  <a:ext cx="935038" cy="995363"/>
                </a:xfrm>
                <a:custGeom>
                  <a:avLst/>
                  <a:gdLst>
                    <a:gd name="T0" fmla="*/ 192 w 1178"/>
                    <a:gd name="T1" fmla="*/ 0 h 1256"/>
                    <a:gd name="T2" fmla="*/ 986 w 1178"/>
                    <a:gd name="T3" fmla="*/ 0 h 1256"/>
                    <a:gd name="T4" fmla="*/ 1025 w 1178"/>
                    <a:gd name="T5" fmla="*/ 5 h 1256"/>
                    <a:gd name="T6" fmla="*/ 1060 w 1178"/>
                    <a:gd name="T7" fmla="*/ 15 h 1256"/>
                    <a:gd name="T8" fmla="*/ 1093 w 1178"/>
                    <a:gd name="T9" fmla="*/ 33 h 1256"/>
                    <a:gd name="T10" fmla="*/ 1121 w 1178"/>
                    <a:gd name="T11" fmla="*/ 57 h 1256"/>
                    <a:gd name="T12" fmla="*/ 1145 w 1178"/>
                    <a:gd name="T13" fmla="*/ 86 h 1256"/>
                    <a:gd name="T14" fmla="*/ 1163 w 1178"/>
                    <a:gd name="T15" fmla="*/ 118 h 1256"/>
                    <a:gd name="T16" fmla="*/ 1174 w 1178"/>
                    <a:gd name="T17" fmla="*/ 155 h 1256"/>
                    <a:gd name="T18" fmla="*/ 1178 w 1178"/>
                    <a:gd name="T19" fmla="*/ 193 h 1256"/>
                    <a:gd name="T20" fmla="*/ 1178 w 1178"/>
                    <a:gd name="T21" fmla="*/ 1063 h 1256"/>
                    <a:gd name="T22" fmla="*/ 1174 w 1178"/>
                    <a:gd name="T23" fmla="*/ 1101 h 1256"/>
                    <a:gd name="T24" fmla="*/ 1163 w 1178"/>
                    <a:gd name="T25" fmla="*/ 1138 h 1256"/>
                    <a:gd name="T26" fmla="*/ 1145 w 1178"/>
                    <a:gd name="T27" fmla="*/ 1171 h 1256"/>
                    <a:gd name="T28" fmla="*/ 1121 w 1178"/>
                    <a:gd name="T29" fmla="*/ 1199 h 1256"/>
                    <a:gd name="T30" fmla="*/ 1093 w 1178"/>
                    <a:gd name="T31" fmla="*/ 1223 h 1256"/>
                    <a:gd name="T32" fmla="*/ 1060 w 1178"/>
                    <a:gd name="T33" fmla="*/ 1241 h 1256"/>
                    <a:gd name="T34" fmla="*/ 1025 w 1178"/>
                    <a:gd name="T35" fmla="*/ 1252 h 1256"/>
                    <a:gd name="T36" fmla="*/ 986 w 1178"/>
                    <a:gd name="T37" fmla="*/ 1256 h 1256"/>
                    <a:gd name="T38" fmla="*/ 192 w 1178"/>
                    <a:gd name="T39" fmla="*/ 1256 h 1256"/>
                    <a:gd name="T40" fmla="*/ 154 w 1178"/>
                    <a:gd name="T41" fmla="*/ 1252 h 1256"/>
                    <a:gd name="T42" fmla="*/ 117 w 1178"/>
                    <a:gd name="T43" fmla="*/ 1241 h 1256"/>
                    <a:gd name="T44" fmla="*/ 86 w 1178"/>
                    <a:gd name="T45" fmla="*/ 1223 h 1256"/>
                    <a:gd name="T46" fmla="*/ 57 w 1178"/>
                    <a:gd name="T47" fmla="*/ 1199 h 1256"/>
                    <a:gd name="T48" fmla="*/ 33 w 1178"/>
                    <a:gd name="T49" fmla="*/ 1171 h 1256"/>
                    <a:gd name="T50" fmla="*/ 15 w 1178"/>
                    <a:gd name="T51" fmla="*/ 1138 h 1256"/>
                    <a:gd name="T52" fmla="*/ 5 w 1178"/>
                    <a:gd name="T53" fmla="*/ 1101 h 1256"/>
                    <a:gd name="T54" fmla="*/ 0 w 1178"/>
                    <a:gd name="T55" fmla="*/ 1063 h 1256"/>
                    <a:gd name="T56" fmla="*/ 0 w 1178"/>
                    <a:gd name="T57" fmla="*/ 193 h 1256"/>
                    <a:gd name="T58" fmla="*/ 5 w 1178"/>
                    <a:gd name="T59" fmla="*/ 155 h 1256"/>
                    <a:gd name="T60" fmla="*/ 15 w 1178"/>
                    <a:gd name="T61" fmla="*/ 118 h 1256"/>
                    <a:gd name="T62" fmla="*/ 33 w 1178"/>
                    <a:gd name="T63" fmla="*/ 86 h 1256"/>
                    <a:gd name="T64" fmla="*/ 57 w 1178"/>
                    <a:gd name="T65" fmla="*/ 57 h 1256"/>
                    <a:gd name="T66" fmla="*/ 86 w 1178"/>
                    <a:gd name="T67" fmla="*/ 33 h 1256"/>
                    <a:gd name="T68" fmla="*/ 117 w 1178"/>
                    <a:gd name="T69" fmla="*/ 15 h 1256"/>
                    <a:gd name="T70" fmla="*/ 154 w 1178"/>
                    <a:gd name="T71" fmla="*/ 5 h 1256"/>
                    <a:gd name="T72" fmla="*/ 192 w 1178"/>
                    <a:gd name="T73" fmla="*/ 0 h 1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178" h="1256">
                      <a:moveTo>
                        <a:pt x="192" y="0"/>
                      </a:moveTo>
                      <a:lnTo>
                        <a:pt x="986" y="0"/>
                      </a:lnTo>
                      <a:lnTo>
                        <a:pt x="1025" y="5"/>
                      </a:lnTo>
                      <a:lnTo>
                        <a:pt x="1060" y="15"/>
                      </a:lnTo>
                      <a:lnTo>
                        <a:pt x="1093" y="33"/>
                      </a:lnTo>
                      <a:lnTo>
                        <a:pt x="1121" y="57"/>
                      </a:lnTo>
                      <a:lnTo>
                        <a:pt x="1145" y="86"/>
                      </a:lnTo>
                      <a:lnTo>
                        <a:pt x="1163" y="118"/>
                      </a:lnTo>
                      <a:lnTo>
                        <a:pt x="1174" y="155"/>
                      </a:lnTo>
                      <a:lnTo>
                        <a:pt x="1178" y="193"/>
                      </a:lnTo>
                      <a:lnTo>
                        <a:pt x="1178" y="1063"/>
                      </a:lnTo>
                      <a:lnTo>
                        <a:pt x="1174" y="1101"/>
                      </a:lnTo>
                      <a:lnTo>
                        <a:pt x="1163" y="1138"/>
                      </a:lnTo>
                      <a:lnTo>
                        <a:pt x="1145" y="1171"/>
                      </a:lnTo>
                      <a:lnTo>
                        <a:pt x="1121" y="1199"/>
                      </a:lnTo>
                      <a:lnTo>
                        <a:pt x="1093" y="1223"/>
                      </a:lnTo>
                      <a:lnTo>
                        <a:pt x="1060" y="1241"/>
                      </a:lnTo>
                      <a:lnTo>
                        <a:pt x="1025" y="1252"/>
                      </a:lnTo>
                      <a:lnTo>
                        <a:pt x="986" y="1256"/>
                      </a:lnTo>
                      <a:lnTo>
                        <a:pt x="192" y="1256"/>
                      </a:lnTo>
                      <a:lnTo>
                        <a:pt x="154" y="1252"/>
                      </a:lnTo>
                      <a:lnTo>
                        <a:pt x="117" y="1241"/>
                      </a:lnTo>
                      <a:lnTo>
                        <a:pt x="86" y="1223"/>
                      </a:lnTo>
                      <a:lnTo>
                        <a:pt x="57" y="1199"/>
                      </a:lnTo>
                      <a:lnTo>
                        <a:pt x="33" y="1171"/>
                      </a:lnTo>
                      <a:lnTo>
                        <a:pt x="15" y="1138"/>
                      </a:lnTo>
                      <a:lnTo>
                        <a:pt x="5" y="1101"/>
                      </a:lnTo>
                      <a:lnTo>
                        <a:pt x="0" y="1063"/>
                      </a:lnTo>
                      <a:lnTo>
                        <a:pt x="0" y="193"/>
                      </a:lnTo>
                      <a:lnTo>
                        <a:pt x="5" y="155"/>
                      </a:lnTo>
                      <a:lnTo>
                        <a:pt x="15" y="118"/>
                      </a:lnTo>
                      <a:lnTo>
                        <a:pt x="33" y="86"/>
                      </a:lnTo>
                      <a:lnTo>
                        <a:pt x="57" y="57"/>
                      </a:lnTo>
                      <a:lnTo>
                        <a:pt x="86" y="33"/>
                      </a:lnTo>
                      <a:lnTo>
                        <a:pt x="117" y="15"/>
                      </a:lnTo>
                      <a:lnTo>
                        <a:pt x="154" y="5"/>
                      </a:lnTo>
                      <a:lnTo>
                        <a:pt x="19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ru-RU"/>
                </a:p>
              </p:txBody>
            </p:sp>
            <p:sp>
              <p:nvSpPr>
                <p:cNvPr id="67" name="Freeform 328"/>
                <p:cNvSpPr>
                  <a:spLocks/>
                </p:cNvSpPr>
                <p:nvPr/>
              </p:nvSpPr>
              <p:spPr bwMode="auto">
                <a:xfrm>
                  <a:off x="5691188" y="3502025"/>
                  <a:ext cx="933450" cy="1362075"/>
                </a:xfrm>
                <a:custGeom>
                  <a:avLst/>
                  <a:gdLst>
                    <a:gd name="T0" fmla="*/ 191 w 1177"/>
                    <a:gd name="T1" fmla="*/ 0 h 1717"/>
                    <a:gd name="T2" fmla="*/ 986 w 1177"/>
                    <a:gd name="T3" fmla="*/ 0 h 1717"/>
                    <a:gd name="T4" fmla="*/ 1024 w 1177"/>
                    <a:gd name="T5" fmla="*/ 4 h 1717"/>
                    <a:gd name="T6" fmla="*/ 1059 w 1177"/>
                    <a:gd name="T7" fmla="*/ 16 h 1717"/>
                    <a:gd name="T8" fmla="*/ 1092 w 1177"/>
                    <a:gd name="T9" fmla="*/ 33 h 1717"/>
                    <a:gd name="T10" fmla="*/ 1121 w 1177"/>
                    <a:gd name="T11" fmla="*/ 57 h 1717"/>
                    <a:gd name="T12" fmla="*/ 1144 w 1177"/>
                    <a:gd name="T13" fmla="*/ 85 h 1717"/>
                    <a:gd name="T14" fmla="*/ 1162 w 1177"/>
                    <a:gd name="T15" fmla="*/ 118 h 1717"/>
                    <a:gd name="T16" fmla="*/ 1173 w 1177"/>
                    <a:gd name="T17" fmla="*/ 155 h 1717"/>
                    <a:gd name="T18" fmla="*/ 1177 w 1177"/>
                    <a:gd name="T19" fmla="*/ 193 h 1717"/>
                    <a:gd name="T20" fmla="*/ 1177 w 1177"/>
                    <a:gd name="T21" fmla="*/ 1524 h 1717"/>
                    <a:gd name="T22" fmla="*/ 1173 w 1177"/>
                    <a:gd name="T23" fmla="*/ 1562 h 1717"/>
                    <a:gd name="T24" fmla="*/ 1162 w 1177"/>
                    <a:gd name="T25" fmla="*/ 1599 h 1717"/>
                    <a:gd name="T26" fmla="*/ 1144 w 1177"/>
                    <a:gd name="T27" fmla="*/ 1632 h 1717"/>
                    <a:gd name="T28" fmla="*/ 1121 w 1177"/>
                    <a:gd name="T29" fmla="*/ 1660 h 1717"/>
                    <a:gd name="T30" fmla="*/ 1092 w 1177"/>
                    <a:gd name="T31" fmla="*/ 1684 h 1717"/>
                    <a:gd name="T32" fmla="*/ 1059 w 1177"/>
                    <a:gd name="T33" fmla="*/ 1702 h 1717"/>
                    <a:gd name="T34" fmla="*/ 1024 w 1177"/>
                    <a:gd name="T35" fmla="*/ 1713 h 1717"/>
                    <a:gd name="T36" fmla="*/ 986 w 1177"/>
                    <a:gd name="T37" fmla="*/ 1717 h 1717"/>
                    <a:gd name="T38" fmla="*/ 191 w 1177"/>
                    <a:gd name="T39" fmla="*/ 1717 h 1717"/>
                    <a:gd name="T40" fmla="*/ 153 w 1177"/>
                    <a:gd name="T41" fmla="*/ 1713 h 1717"/>
                    <a:gd name="T42" fmla="*/ 116 w 1177"/>
                    <a:gd name="T43" fmla="*/ 1702 h 1717"/>
                    <a:gd name="T44" fmla="*/ 85 w 1177"/>
                    <a:gd name="T45" fmla="*/ 1684 h 1717"/>
                    <a:gd name="T46" fmla="*/ 56 w 1177"/>
                    <a:gd name="T47" fmla="*/ 1660 h 1717"/>
                    <a:gd name="T48" fmla="*/ 33 w 1177"/>
                    <a:gd name="T49" fmla="*/ 1632 h 1717"/>
                    <a:gd name="T50" fmla="*/ 15 w 1177"/>
                    <a:gd name="T51" fmla="*/ 1599 h 1717"/>
                    <a:gd name="T52" fmla="*/ 4 w 1177"/>
                    <a:gd name="T53" fmla="*/ 1562 h 1717"/>
                    <a:gd name="T54" fmla="*/ 0 w 1177"/>
                    <a:gd name="T55" fmla="*/ 1524 h 1717"/>
                    <a:gd name="T56" fmla="*/ 0 w 1177"/>
                    <a:gd name="T57" fmla="*/ 193 h 1717"/>
                    <a:gd name="T58" fmla="*/ 4 w 1177"/>
                    <a:gd name="T59" fmla="*/ 155 h 1717"/>
                    <a:gd name="T60" fmla="*/ 15 w 1177"/>
                    <a:gd name="T61" fmla="*/ 118 h 1717"/>
                    <a:gd name="T62" fmla="*/ 33 w 1177"/>
                    <a:gd name="T63" fmla="*/ 85 h 1717"/>
                    <a:gd name="T64" fmla="*/ 56 w 1177"/>
                    <a:gd name="T65" fmla="*/ 57 h 1717"/>
                    <a:gd name="T66" fmla="*/ 85 w 1177"/>
                    <a:gd name="T67" fmla="*/ 33 h 1717"/>
                    <a:gd name="T68" fmla="*/ 116 w 1177"/>
                    <a:gd name="T69" fmla="*/ 16 h 1717"/>
                    <a:gd name="T70" fmla="*/ 153 w 1177"/>
                    <a:gd name="T71" fmla="*/ 4 h 1717"/>
                    <a:gd name="T72" fmla="*/ 191 w 1177"/>
                    <a:gd name="T73" fmla="*/ 0 h 17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177" h="1717">
                      <a:moveTo>
                        <a:pt x="191" y="0"/>
                      </a:moveTo>
                      <a:lnTo>
                        <a:pt x="986" y="0"/>
                      </a:lnTo>
                      <a:lnTo>
                        <a:pt x="1024" y="4"/>
                      </a:lnTo>
                      <a:lnTo>
                        <a:pt x="1059" y="16"/>
                      </a:lnTo>
                      <a:lnTo>
                        <a:pt x="1092" y="33"/>
                      </a:lnTo>
                      <a:lnTo>
                        <a:pt x="1121" y="57"/>
                      </a:lnTo>
                      <a:lnTo>
                        <a:pt x="1144" y="85"/>
                      </a:lnTo>
                      <a:lnTo>
                        <a:pt x="1162" y="118"/>
                      </a:lnTo>
                      <a:lnTo>
                        <a:pt x="1173" y="155"/>
                      </a:lnTo>
                      <a:lnTo>
                        <a:pt x="1177" y="193"/>
                      </a:lnTo>
                      <a:lnTo>
                        <a:pt x="1177" y="1524"/>
                      </a:lnTo>
                      <a:lnTo>
                        <a:pt x="1173" y="1562"/>
                      </a:lnTo>
                      <a:lnTo>
                        <a:pt x="1162" y="1599"/>
                      </a:lnTo>
                      <a:lnTo>
                        <a:pt x="1144" y="1632"/>
                      </a:lnTo>
                      <a:lnTo>
                        <a:pt x="1121" y="1660"/>
                      </a:lnTo>
                      <a:lnTo>
                        <a:pt x="1092" y="1684"/>
                      </a:lnTo>
                      <a:lnTo>
                        <a:pt x="1059" y="1702"/>
                      </a:lnTo>
                      <a:lnTo>
                        <a:pt x="1024" y="1713"/>
                      </a:lnTo>
                      <a:lnTo>
                        <a:pt x="986" y="1717"/>
                      </a:lnTo>
                      <a:lnTo>
                        <a:pt x="191" y="1717"/>
                      </a:lnTo>
                      <a:lnTo>
                        <a:pt x="153" y="1713"/>
                      </a:lnTo>
                      <a:lnTo>
                        <a:pt x="116" y="1702"/>
                      </a:lnTo>
                      <a:lnTo>
                        <a:pt x="85" y="1684"/>
                      </a:lnTo>
                      <a:lnTo>
                        <a:pt x="56" y="1660"/>
                      </a:lnTo>
                      <a:lnTo>
                        <a:pt x="33" y="1632"/>
                      </a:lnTo>
                      <a:lnTo>
                        <a:pt x="15" y="1599"/>
                      </a:lnTo>
                      <a:lnTo>
                        <a:pt x="4" y="1562"/>
                      </a:lnTo>
                      <a:lnTo>
                        <a:pt x="0" y="1524"/>
                      </a:lnTo>
                      <a:lnTo>
                        <a:pt x="0" y="193"/>
                      </a:lnTo>
                      <a:lnTo>
                        <a:pt x="4" y="155"/>
                      </a:lnTo>
                      <a:lnTo>
                        <a:pt x="15" y="118"/>
                      </a:lnTo>
                      <a:lnTo>
                        <a:pt x="33" y="85"/>
                      </a:lnTo>
                      <a:lnTo>
                        <a:pt x="56" y="57"/>
                      </a:lnTo>
                      <a:lnTo>
                        <a:pt x="85" y="33"/>
                      </a:lnTo>
                      <a:lnTo>
                        <a:pt x="116" y="16"/>
                      </a:lnTo>
                      <a:lnTo>
                        <a:pt x="153" y="4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ru-RU"/>
                </a:p>
              </p:txBody>
            </p:sp>
            <p:sp>
              <p:nvSpPr>
                <p:cNvPr id="68" name="Freeform 329"/>
                <p:cNvSpPr>
                  <a:spLocks/>
                </p:cNvSpPr>
                <p:nvPr/>
              </p:nvSpPr>
              <p:spPr bwMode="auto">
                <a:xfrm>
                  <a:off x="6811963" y="3097213"/>
                  <a:ext cx="933450" cy="1766888"/>
                </a:xfrm>
                <a:custGeom>
                  <a:avLst/>
                  <a:gdLst>
                    <a:gd name="T0" fmla="*/ 192 w 1177"/>
                    <a:gd name="T1" fmla="*/ 0 h 2228"/>
                    <a:gd name="T2" fmla="*/ 986 w 1177"/>
                    <a:gd name="T3" fmla="*/ 0 h 2228"/>
                    <a:gd name="T4" fmla="*/ 1024 w 1177"/>
                    <a:gd name="T5" fmla="*/ 4 h 2228"/>
                    <a:gd name="T6" fmla="*/ 1060 w 1177"/>
                    <a:gd name="T7" fmla="*/ 15 h 2228"/>
                    <a:gd name="T8" fmla="*/ 1092 w 1177"/>
                    <a:gd name="T9" fmla="*/ 33 h 2228"/>
                    <a:gd name="T10" fmla="*/ 1121 w 1177"/>
                    <a:gd name="T11" fmla="*/ 56 h 2228"/>
                    <a:gd name="T12" fmla="*/ 1144 w 1177"/>
                    <a:gd name="T13" fmla="*/ 85 h 2228"/>
                    <a:gd name="T14" fmla="*/ 1162 w 1177"/>
                    <a:gd name="T15" fmla="*/ 118 h 2228"/>
                    <a:gd name="T16" fmla="*/ 1173 w 1177"/>
                    <a:gd name="T17" fmla="*/ 153 h 2228"/>
                    <a:gd name="T18" fmla="*/ 1177 w 1177"/>
                    <a:gd name="T19" fmla="*/ 191 h 2228"/>
                    <a:gd name="T20" fmla="*/ 1177 w 1177"/>
                    <a:gd name="T21" fmla="*/ 2035 h 2228"/>
                    <a:gd name="T22" fmla="*/ 1173 w 1177"/>
                    <a:gd name="T23" fmla="*/ 2073 h 2228"/>
                    <a:gd name="T24" fmla="*/ 1162 w 1177"/>
                    <a:gd name="T25" fmla="*/ 2110 h 2228"/>
                    <a:gd name="T26" fmla="*/ 1144 w 1177"/>
                    <a:gd name="T27" fmla="*/ 2143 h 2228"/>
                    <a:gd name="T28" fmla="*/ 1121 w 1177"/>
                    <a:gd name="T29" fmla="*/ 2171 h 2228"/>
                    <a:gd name="T30" fmla="*/ 1092 w 1177"/>
                    <a:gd name="T31" fmla="*/ 2195 h 2228"/>
                    <a:gd name="T32" fmla="*/ 1060 w 1177"/>
                    <a:gd name="T33" fmla="*/ 2213 h 2228"/>
                    <a:gd name="T34" fmla="*/ 1024 w 1177"/>
                    <a:gd name="T35" fmla="*/ 2224 h 2228"/>
                    <a:gd name="T36" fmla="*/ 986 w 1177"/>
                    <a:gd name="T37" fmla="*/ 2228 h 2228"/>
                    <a:gd name="T38" fmla="*/ 192 w 1177"/>
                    <a:gd name="T39" fmla="*/ 2228 h 2228"/>
                    <a:gd name="T40" fmla="*/ 153 w 1177"/>
                    <a:gd name="T41" fmla="*/ 2224 h 2228"/>
                    <a:gd name="T42" fmla="*/ 118 w 1177"/>
                    <a:gd name="T43" fmla="*/ 2213 h 2228"/>
                    <a:gd name="T44" fmla="*/ 85 w 1177"/>
                    <a:gd name="T45" fmla="*/ 2195 h 2228"/>
                    <a:gd name="T46" fmla="*/ 56 w 1177"/>
                    <a:gd name="T47" fmla="*/ 2171 h 2228"/>
                    <a:gd name="T48" fmla="*/ 33 w 1177"/>
                    <a:gd name="T49" fmla="*/ 2143 h 2228"/>
                    <a:gd name="T50" fmla="*/ 15 w 1177"/>
                    <a:gd name="T51" fmla="*/ 2110 h 2228"/>
                    <a:gd name="T52" fmla="*/ 4 w 1177"/>
                    <a:gd name="T53" fmla="*/ 2073 h 2228"/>
                    <a:gd name="T54" fmla="*/ 0 w 1177"/>
                    <a:gd name="T55" fmla="*/ 2035 h 2228"/>
                    <a:gd name="T56" fmla="*/ 0 w 1177"/>
                    <a:gd name="T57" fmla="*/ 191 h 2228"/>
                    <a:gd name="T58" fmla="*/ 4 w 1177"/>
                    <a:gd name="T59" fmla="*/ 153 h 2228"/>
                    <a:gd name="T60" fmla="*/ 15 w 1177"/>
                    <a:gd name="T61" fmla="*/ 118 h 2228"/>
                    <a:gd name="T62" fmla="*/ 33 w 1177"/>
                    <a:gd name="T63" fmla="*/ 85 h 2228"/>
                    <a:gd name="T64" fmla="*/ 56 w 1177"/>
                    <a:gd name="T65" fmla="*/ 56 h 2228"/>
                    <a:gd name="T66" fmla="*/ 85 w 1177"/>
                    <a:gd name="T67" fmla="*/ 33 h 2228"/>
                    <a:gd name="T68" fmla="*/ 118 w 1177"/>
                    <a:gd name="T69" fmla="*/ 15 h 2228"/>
                    <a:gd name="T70" fmla="*/ 153 w 1177"/>
                    <a:gd name="T71" fmla="*/ 4 h 2228"/>
                    <a:gd name="T72" fmla="*/ 192 w 1177"/>
                    <a:gd name="T73" fmla="*/ 0 h 22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177" h="2228">
                      <a:moveTo>
                        <a:pt x="192" y="0"/>
                      </a:moveTo>
                      <a:lnTo>
                        <a:pt x="986" y="0"/>
                      </a:lnTo>
                      <a:lnTo>
                        <a:pt x="1024" y="4"/>
                      </a:lnTo>
                      <a:lnTo>
                        <a:pt x="1060" y="15"/>
                      </a:lnTo>
                      <a:lnTo>
                        <a:pt x="1092" y="33"/>
                      </a:lnTo>
                      <a:lnTo>
                        <a:pt x="1121" y="56"/>
                      </a:lnTo>
                      <a:lnTo>
                        <a:pt x="1144" y="85"/>
                      </a:lnTo>
                      <a:lnTo>
                        <a:pt x="1162" y="118"/>
                      </a:lnTo>
                      <a:lnTo>
                        <a:pt x="1173" y="153"/>
                      </a:lnTo>
                      <a:lnTo>
                        <a:pt x="1177" y="191"/>
                      </a:lnTo>
                      <a:lnTo>
                        <a:pt x="1177" y="2035"/>
                      </a:lnTo>
                      <a:lnTo>
                        <a:pt x="1173" y="2073"/>
                      </a:lnTo>
                      <a:lnTo>
                        <a:pt x="1162" y="2110"/>
                      </a:lnTo>
                      <a:lnTo>
                        <a:pt x="1144" y="2143"/>
                      </a:lnTo>
                      <a:lnTo>
                        <a:pt x="1121" y="2171"/>
                      </a:lnTo>
                      <a:lnTo>
                        <a:pt x="1092" y="2195"/>
                      </a:lnTo>
                      <a:lnTo>
                        <a:pt x="1060" y="2213"/>
                      </a:lnTo>
                      <a:lnTo>
                        <a:pt x="1024" y="2224"/>
                      </a:lnTo>
                      <a:lnTo>
                        <a:pt x="986" y="2228"/>
                      </a:lnTo>
                      <a:lnTo>
                        <a:pt x="192" y="2228"/>
                      </a:lnTo>
                      <a:lnTo>
                        <a:pt x="153" y="2224"/>
                      </a:lnTo>
                      <a:lnTo>
                        <a:pt x="118" y="2213"/>
                      </a:lnTo>
                      <a:lnTo>
                        <a:pt x="85" y="2195"/>
                      </a:lnTo>
                      <a:lnTo>
                        <a:pt x="56" y="2171"/>
                      </a:lnTo>
                      <a:lnTo>
                        <a:pt x="33" y="2143"/>
                      </a:lnTo>
                      <a:lnTo>
                        <a:pt x="15" y="2110"/>
                      </a:lnTo>
                      <a:lnTo>
                        <a:pt x="4" y="2073"/>
                      </a:lnTo>
                      <a:lnTo>
                        <a:pt x="0" y="2035"/>
                      </a:lnTo>
                      <a:lnTo>
                        <a:pt x="0" y="191"/>
                      </a:lnTo>
                      <a:lnTo>
                        <a:pt x="4" y="153"/>
                      </a:lnTo>
                      <a:lnTo>
                        <a:pt x="15" y="118"/>
                      </a:lnTo>
                      <a:lnTo>
                        <a:pt x="33" y="85"/>
                      </a:lnTo>
                      <a:lnTo>
                        <a:pt x="56" y="56"/>
                      </a:lnTo>
                      <a:lnTo>
                        <a:pt x="85" y="33"/>
                      </a:lnTo>
                      <a:lnTo>
                        <a:pt x="118" y="15"/>
                      </a:lnTo>
                      <a:lnTo>
                        <a:pt x="153" y="4"/>
                      </a:lnTo>
                      <a:lnTo>
                        <a:pt x="19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ru-RU"/>
                </a:p>
              </p:txBody>
            </p:sp>
            <p:sp>
              <p:nvSpPr>
                <p:cNvPr id="69" name="Freeform 330"/>
                <p:cNvSpPr>
                  <a:spLocks/>
                </p:cNvSpPr>
                <p:nvPr/>
              </p:nvSpPr>
              <p:spPr bwMode="auto">
                <a:xfrm>
                  <a:off x="4438650" y="1992313"/>
                  <a:ext cx="3252788" cy="1511300"/>
                </a:xfrm>
                <a:custGeom>
                  <a:avLst/>
                  <a:gdLst>
                    <a:gd name="T0" fmla="*/ 4065 w 4099"/>
                    <a:gd name="T1" fmla="*/ 9 h 1904"/>
                    <a:gd name="T2" fmla="*/ 4096 w 4099"/>
                    <a:gd name="T3" fmla="*/ 52 h 1904"/>
                    <a:gd name="T4" fmla="*/ 3900 w 4099"/>
                    <a:gd name="T5" fmla="*/ 972 h 1904"/>
                    <a:gd name="T6" fmla="*/ 3867 w 4099"/>
                    <a:gd name="T7" fmla="*/ 1025 h 1904"/>
                    <a:gd name="T8" fmla="*/ 3817 w 4099"/>
                    <a:gd name="T9" fmla="*/ 1032 h 1904"/>
                    <a:gd name="T10" fmla="*/ 3579 w 4099"/>
                    <a:gd name="T11" fmla="*/ 805 h 1904"/>
                    <a:gd name="T12" fmla="*/ 3537 w 4099"/>
                    <a:gd name="T13" fmla="*/ 791 h 1904"/>
                    <a:gd name="T14" fmla="*/ 3503 w 4099"/>
                    <a:gd name="T15" fmla="*/ 809 h 1904"/>
                    <a:gd name="T16" fmla="*/ 3370 w 4099"/>
                    <a:gd name="T17" fmla="*/ 899 h 1904"/>
                    <a:gd name="T18" fmla="*/ 3188 w 4099"/>
                    <a:gd name="T19" fmla="*/ 1011 h 1904"/>
                    <a:gd name="T20" fmla="*/ 2959 w 4099"/>
                    <a:gd name="T21" fmla="*/ 1142 h 1904"/>
                    <a:gd name="T22" fmla="*/ 2544 w 4099"/>
                    <a:gd name="T23" fmla="*/ 1348 h 1904"/>
                    <a:gd name="T24" fmla="*/ 2075 w 4099"/>
                    <a:gd name="T25" fmla="*/ 1540 h 1904"/>
                    <a:gd name="T26" fmla="*/ 1641 w 4099"/>
                    <a:gd name="T27" fmla="*/ 1683 h 1904"/>
                    <a:gd name="T28" fmla="*/ 1248 w 4099"/>
                    <a:gd name="T29" fmla="*/ 1782 h 1904"/>
                    <a:gd name="T30" fmla="*/ 905 w 4099"/>
                    <a:gd name="T31" fmla="*/ 1847 h 1904"/>
                    <a:gd name="T32" fmla="*/ 616 w 4099"/>
                    <a:gd name="T33" fmla="*/ 1883 h 1904"/>
                    <a:gd name="T34" fmla="*/ 392 w 4099"/>
                    <a:gd name="T35" fmla="*/ 1900 h 1904"/>
                    <a:gd name="T36" fmla="*/ 238 w 4099"/>
                    <a:gd name="T37" fmla="*/ 1904 h 1904"/>
                    <a:gd name="T38" fmla="*/ 167 w 4099"/>
                    <a:gd name="T39" fmla="*/ 1902 h 1904"/>
                    <a:gd name="T40" fmla="*/ 94 w 4099"/>
                    <a:gd name="T41" fmla="*/ 1886 h 1904"/>
                    <a:gd name="T42" fmla="*/ 24 w 4099"/>
                    <a:gd name="T43" fmla="*/ 1823 h 1904"/>
                    <a:gd name="T44" fmla="*/ 0 w 4099"/>
                    <a:gd name="T45" fmla="*/ 1728 h 1904"/>
                    <a:gd name="T46" fmla="*/ 33 w 4099"/>
                    <a:gd name="T47" fmla="*/ 1637 h 1904"/>
                    <a:gd name="T48" fmla="*/ 110 w 4099"/>
                    <a:gd name="T49" fmla="*/ 1580 h 1904"/>
                    <a:gd name="T50" fmla="*/ 181 w 4099"/>
                    <a:gd name="T51" fmla="*/ 1571 h 1904"/>
                    <a:gd name="T52" fmla="*/ 253 w 4099"/>
                    <a:gd name="T53" fmla="*/ 1571 h 1904"/>
                    <a:gd name="T54" fmla="*/ 400 w 4099"/>
                    <a:gd name="T55" fmla="*/ 1566 h 1904"/>
                    <a:gd name="T56" fmla="*/ 611 w 4099"/>
                    <a:gd name="T57" fmla="*/ 1548 h 1904"/>
                    <a:gd name="T58" fmla="*/ 883 w 4099"/>
                    <a:gd name="T59" fmla="*/ 1511 h 1904"/>
                    <a:gd name="T60" fmla="*/ 1206 w 4099"/>
                    <a:gd name="T61" fmla="*/ 1449 h 1904"/>
                    <a:gd name="T62" fmla="*/ 1573 w 4099"/>
                    <a:gd name="T63" fmla="*/ 1354 h 1904"/>
                    <a:gd name="T64" fmla="*/ 1978 w 4099"/>
                    <a:gd name="T65" fmla="*/ 1220 h 1904"/>
                    <a:gd name="T66" fmla="*/ 2413 w 4099"/>
                    <a:gd name="T67" fmla="*/ 1042 h 1904"/>
                    <a:gd name="T68" fmla="*/ 2808 w 4099"/>
                    <a:gd name="T69" fmla="*/ 844 h 1904"/>
                    <a:gd name="T70" fmla="*/ 3046 w 4099"/>
                    <a:gd name="T71" fmla="*/ 709 h 1904"/>
                    <a:gd name="T72" fmla="*/ 3224 w 4099"/>
                    <a:gd name="T73" fmla="*/ 596 h 1904"/>
                    <a:gd name="T74" fmla="*/ 3288 w 4099"/>
                    <a:gd name="T75" fmla="*/ 548 h 1904"/>
                    <a:gd name="T76" fmla="*/ 3288 w 4099"/>
                    <a:gd name="T77" fmla="*/ 514 h 1904"/>
                    <a:gd name="T78" fmla="*/ 3079 w 4099"/>
                    <a:gd name="T79" fmla="*/ 297 h 1904"/>
                    <a:gd name="T80" fmla="*/ 3084 w 4099"/>
                    <a:gd name="T81" fmla="*/ 245 h 1904"/>
                    <a:gd name="T82" fmla="*/ 3138 w 4099"/>
                    <a:gd name="T83" fmla="*/ 214 h 19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4099" h="1904">
                      <a:moveTo>
                        <a:pt x="4024" y="0"/>
                      </a:moveTo>
                      <a:lnTo>
                        <a:pt x="4046" y="2"/>
                      </a:lnTo>
                      <a:lnTo>
                        <a:pt x="4065" y="9"/>
                      </a:lnTo>
                      <a:lnTo>
                        <a:pt x="4080" y="19"/>
                      </a:lnTo>
                      <a:lnTo>
                        <a:pt x="4090" y="34"/>
                      </a:lnTo>
                      <a:lnTo>
                        <a:pt x="4096" y="52"/>
                      </a:lnTo>
                      <a:lnTo>
                        <a:pt x="4099" y="73"/>
                      </a:lnTo>
                      <a:lnTo>
                        <a:pt x="4095" y="99"/>
                      </a:lnTo>
                      <a:lnTo>
                        <a:pt x="3900" y="972"/>
                      </a:lnTo>
                      <a:lnTo>
                        <a:pt x="3891" y="995"/>
                      </a:lnTo>
                      <a:lnTo>
                        <a:pt x="3881" y="1013"/>
                      </a:lnTo>
                      <a:lnTo>
                        <a:pt x="3867" y="1025"/>
                      </a:lnTo>
                      <a:lnTo>
                        <a:pt x="3852" y="1033"/>
                      </a:lnTo>
                      <a:lnTo>
                        <a:pt x="3836" y="1035"/>
                      </a:lnTo>
                      <a:lnTo>
                        <a:pt x="3817" y="1032"/>
                      </a:lnTo>
                      <a:lnTo>
                        <a:pt x="3798" y="1021"/>
                      </a:lnTo>
                      <a:lnTo>
                        <a:pt x="3780" y="1006"/>
                      </a:lnTo>
                      <a:lnTo>
                        <a:pt x="3579" y="805"/>
                      </a:lnTo>
                      <a:lnTo>
                        <a:pt x="3564" y="794"/>
                      </a:lnTo>
                      <a:lnTo>
                        <a:pt x="3550" y="790"/>
                      </a:lnTo>
                      <a:lnTo>
                        <a:pt x="3537" y="791"/>
                      </a:lnTo>
                      <a:lnTo>
                        <a:pt x="3524" y="796"/>
                      </a:lnTo>
                      <a:lnTo>
                        <a:pt x="3513" y="802"/>
                      </a:lnTo>
                      <a:lnTo>
                        <a:pt x="3503" y="809"/>
                      </a:lnTo>
                      <a:lnTo>
                        <a:pt x="3464" y="837"/>
                      </a:lnTo>
                      <a:lnTo>
                        <a:pt x="3419" y="867"/>
                      </a:lnTo>
                      <a:lnTo>
                        <a:pt x="3370" y="899"/>
                      </a:lnTo>
                      <a:lnTo>
                        <a:pt x="3314" y="934"/>
                      </a:lnTo>
                      <a:lnTo>
                        <a:pt x="3255" y="972"/>
                      </a:lnTo>
                      <a:lnTo>
                        <a:pt x="3188" y="1011"/>
                      </a:lnTo>
                      <a:lnTo>
                        <a:pt x="3117" y="1053"/>
                      </a:lnTo>
                      <a:lnTo>
                        <a:pt x="3041" y="1096"/>
                      </a:lnTo>
                      <a:lnTo>
                        <a:pt x="2959" y="1142"/>
                      </a:lnTo>
                      <a:lnTo>
                        <a:pt x="2870" y="1188"/>
                      </a:lnTo>
                      <a:lnTo>
                        <a:pt x="2706" y="1272"/>
                      </a:lnTo>
                      <a:lnTo>
                        <a:pt x="2544" y="1348"/>
                      </a:lnTo>
                      <a:lnTo>
                        <a:pt x="2384" y="1419"/>
                      </a:lnTo>
                      <a:lnTo>
                        <a:pt x="2228" y="1482"/>
                      </a:lnTo>
                      <a:lnTo>
                        <a:pt x="2075" y="1540"/>
                      </a:lnTo>
                      <a:lnTo>
                        <a:pt x="1926" y="1594"/>
                      </a:lnTo>
                      <a:lnTo>
                        <a:pt x="1782" y="1640"/>
                      </a:lnTo>
                      <a:lnTo>
                        <a:pt x="1641" y="1683"/>
                      </a:lnTo>
                      <a:lnTo>
                        <a:pt x="1506" y="1720"/>
                      </a:lnTo>
                      <a:lnTo>
                        <a:pt x="1374" y="1753"/>
                      </a:lnTo>
                      <a:lnTo>
                        <a:pt x="1248" y="1782"/>
                      </a:lnTo>
                      <a:lnTo>
                        <a:pt x="1128" y="1807"/>
                      </a:lnTo>
                      <a:lnTo>
                        <a:pt x="1014" y="1829"/>
                      </a:lnTo>
                      <a:lnTo>
                        <a:pt x="905" y="1847"/>
                      </a:lnTo>
                      <a:lnTo>
                        <a:pt x="801" y="1862"/>
                      </a:lnTo>
                      <a:lnTo>
                        <a:pt x="706" y="1875"/>
                      </a:lnTo>
                      <a:lnTo>
                        <a:pt x="616" y="1883"/>
                      </a:lnTo>
                      <a:lnTo>
                        <a:pt x="534" y="1891"/>
                      </a:lnTo>
                      <a:lnTo>
                        <a:pt x="459" y="1896"/>
                      </a:lnTo>
                      <a:lnTo>
                        <a:pt x="392" y="1900"/>
                      </a:lnTo>
                      <a:lnTo>
                        <a:pt x="333" y="1902"/>
                      </a:lnTo>
                      <a:lnTo>
                        <a:pt x="281" y="1904"/>
                      </a:lnTo>
                      <a:lnTo>
                        <a:pt x="238" y="1904"/>
                      </a:lnTo>
                      <a:lnTo>
                        <a:pt x="208" y="1904"/>
                      </a:lnTo>
                      <a:lnTo>
                        <a:pt x="183" y="1904"/>
                      </a:lnTo>
                      <a:lnTo>
                        <a:pt x="167" y="1902"/>
                      </a:lnTo>
                      <a:lnTo>
                        <a:pt x="158" y="1902"/>
                      </a:lnTo>
                      <a:lnTo>
                        <a:pt x="124" y="1897"/>
                      </a:lnTo>
                      <a:lnTo>
                        <a:pt x="94" y="1886"/>
                      </a:lnTo>
                      <a:lnTo>
                        <a:pt x="66" y="1869"/>
                      </a:lnTo>
                      <a:lnTo>
                        <a:pt x="43" y="1848"/>
                      </a:lnTo>
                      <a:lnTo>
                        <a:pt x="24" y="1823"/>
                      </a:lnTo>
                      <a:lnTo>
                        <a:pt x="10" y="1794"/>
                      </a:lnTo>
                      <a:lnTo>
                        <a:pt x="3" y="1762"/>
                      </a:lnTo>
                      <a:lnTo>
                        <a:pt x="0" y="1728"/>
                      </a:lnTo>
                      <a:lnTo>
                        <a:pt x="5" y="1695"/>
                      </a:lnTo>
                      <a:lnTo>
                        <a:pt x="16" y="1664"/>
                      </a:lnTo>
                      <a:lnTo>
                        <a:pt x="33" y="1637"/>
                      </a:lnTo>
                      <a:lnTo>
                        <a:pt x="54" y="1613"/>
                      </a:lnTo>
                      <a:lnTo>
                        <a:pt x="81" y="1594"/>
                      </a:lnTo>
                      <a:lnTo>
                        <a:pt x="110" y="1580"/>
                      </a:lnTo>
                      <a:lnTo>
                        <a:pt x="142" y="1572"/>
                      </a:lnTo>
                      <a:lnTo>
                        <a:pt x="175" y="1571"/>
                      </a:lnTo>
                      <a:lnTo>
                        <a:pt x="181" y="1571"/>
                      </a:lnTo>
                      <a:lnTo>
                        <a:pt x="196" y="1571"/>
                      </a:lnTo>
                      <a:lnTo>
                        <a:pt x="221" y="1571"/>
                      </a:lnTo>
                      <a:lnTo>
                        <a:pt x="253" y="1571"/>
                      </a:lnTo>
                      <a:lnTo>
                        <a:pt x="295" y="1570"/>
                      </a:lnTo>
                      <a:lnTo>
                        <a:pt x="343" y="1568"/>
                      </a:lnTo>
                      <a:lnTo>
                        <a:pt x="400" y="1566"/>
                      </a:lnTo>
                      <a:lnTo>
                        <a:pt x="463" y="1561"/>
                      </a:lnTo>
                      <a:lnTo>
                        <a:pt x="534" y="1556"/>
                      </a:lnTo>
                      <a:lnTo>
                        <a:pt x="611" y="1548"/>
                      </a:lnTo>
                      <a:lnTo>
                        <a:pt x="696" y="1538"/>
                      </a:lnTo>
                      <a:lnTo>
                        <a:pt x="786" y="1526"/>
                      </a:lnTo>
                      <a:lnTo>
                        <a:pt x="883" y="1511"/>
                      </a:lnTo>
                      <a:lnTo>
                        <a:pt x="985" y="1494"/>
                      </a:lnTo>
                      <a:lnTo>
                        <a:pt x="1093" y="1473"/>
                      </a:lnTo>
                      <a:lnTo>
                        <a:pt x="1206" y="1449"/>
                      </a:lnTo>
                      <a:lnTo>
                        <a:pt x="1324" y="1421"/>
                      </a:lnTo>
                      <a:lnTo>
                        <a:pt x="1446" y="1390"/>
                      </a:lnTo>
                      <a:lnTo>
                        <a:pt x="1573" y="1354"/>
                      </a:lnTo>
                      <a:lnTo>
                        <a:pt x="1705" y="1314"/>
                      </a:lnTo>
                      <a:lnTo>
                        <a:pt x="1840" y="1270"/>
                      </a:lnTo>
                      <a:lnTo>
                        <a:pt x="1978" y="1220"/>
                      </a:lnTo>
                      <a:lnTo>
                        <a:pt x="2121" y="1166"/>
                      </a:lnTo>
                      <a:lnTo>
                        <a:pt x="2265" y="1106"/>
                      </a:lnTo>
                      <a:lnTo>
                        <a:pt x="2413" y="1042"/>
                      </a:lnTo>
                      <a:lnTo>
                        <a:pt x="2564" y="971"/>
                      </a:lnTo>
                      <a:lnTo>
                        <a:pt x="2717" y="894"/>
                      </a:lnTo>
                      <a:lnTo>
                        <a:pt x="2808" y="844"/>
                      </a:lnTo>
                      <a:lnTo>
                        <a:pt x="2894" y="797"/>
                      </a:lnTo>
                      <a:lnTo>
                        <a:pt x="2973" y="752"/>
                      </a:lnTo>
                      <a:lnTo>
                        <a:pt x="3046" y="709"/>
                      </a:lnTo>
                      <a:lnTo>
                        <a:pt x="3112" y="668"/>
                      </a:lnTo>
                      <a:lnTo>
                        <a:pt x="3171" y="632"/>
                      </a:lnTo>
                      <a:lnTo>
                        <a:pt x="3224" y="596"/>
                      </a:lnTo>
                      <a:lnTo>
                        <a:pt x="3271" y="566"/>
                      </a:lnTo>
                      <a:lnTo>
                        <a:pt x="3280" y="558"/>
                      </a:lnTo>
                      <a:lnTo>
                        <a:pt x="3288" y="548"/>
                      </a:lnTo>
                      <a:lnTo>
                        <a:pt x="3293" y="537"/>
                      </a:lnTo>
                      <a:lnTo>
                        <a:pt x="3294" y="525"/>
                      </a:lnTo>
                      <a:lnTo>
                        <a:pt x="3288" y="514"/>
                      </a:lnTo>
                      <a:lnTo>
                        <a:pt x="3104" y="334"/>
                      </a:lnTo>
                      <a:lnTo>
                        <a:pt x="3089" y="315"/>
                      </a:lnTo>
                      <a:lnTo>
                        <a:pt x="3079" y="297"/>
                      </a:lnTo>
                      <a:lnTo>
                        <a:pt x="3075" y="278"/>
                      </a:lnTo>
                      <a:lnTo>
                        <a:pt x="3076" y="262"/>
                      </a:lnTo>
                      <a:lnTo>
                        <a:pt x="3084" y="245"/>
                      </a:lnTo>
                      <a:lnTo>
                        <a:pt x="3097" y="233"/>
                      </a:lnTo>
                      <a:lnTo>
                        <a:pt x="3114" y="221"/>
                      </a:lnTo>
                      <a:lnTo>
                        <a:pt x="3138" y="214"/>
                      </a:lnTo>
                      <a:lnTo>
                        <a:pt x="4000" y="4"/>
                      </a:lnTo>
                      <a:lnTo>
                        <a:pt x="402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ru-RU"/>
                </a:p>
              </p:txBody>
            </p:sp>
          </p:grpSp>
          <p:grpSp>
            <p:nvGrpSpPr>
              <p:cNvPr id="70" name="Группа 387"/>
              <p:cNvGrpSpPr/>
              <p:nvPr/>
            </p:nvGrpSpPr>
            <p:grpSpPr>
              <a:xfrm>
                <a:off x="7482787" y="5008458"/>
                <a:ext cx="598886" cy="609036"/>
                <a:chOff x="4360863" y="1663700"/>
                <a:chExt cx="3465513" cy="3524251"/>
              </a:xfrm>
              <a:solidFill>
                <a:schemeClr val="tx1">
                  <a:lumMod val="90000"/>
                  <a:lumOff val="10000"/>
                </a:schemeClr>
              </a:solidFill>
            </p:grpSpPr>
            <p:sp>
              <p:nvSpPr>
                <p:cNvPr id="71" name="Freeform 343"/>
                <p:cNvSpPr>
                  <a:spLocks/>
                </p:cNvSpPr>
                <p:nvPr/>
              </p:nvSpPr>
              <p:spPr bwMode="auto">
                <a:xfrm>
                  <a:off x="4946650" y="2301875"/>
                  <a:ext cx="2293938" cy="1169988"/>
                </a:xfrm>
                <a:custGeom>
                  <a:avLst/>
                  <a:gdLst>
                    <a:gd name="T0" fmla="*/ 2799 w 2891"/>
                    <a:gd name="T1" fmla="*/ 3 h 1473"/>
                    <a:gd name="T2" fmla="*/ 2845 w 2891"/>
                    <a:gd name="T3" fmla="*/ 24 h 1473"/>
                    <a:gd name="T4" fmla="*/ 2876 w 2891"/>
                    <a:gd name="T5" fmla="*/ 58 h 1473"/>
                    <a:gd name="T6" fmla="*/ 2891 w 2891"/>
                    <a:gd name="T7" fmla="*/ 103 h 1473"/>
                    <a:gd name="T8" fmla="*/ 2888 w 2891"/>
                    <a:gd name="T9" fmla="*/ 147 h 1473"/>
                    <a:gd name="T10" fmla="*/ 2868 w 2891"/>
                    <a:gd name="T11" fmla="*/ 189 h 1473"/>
                    <a:gd name="T12" fmla="*/ 2212 w 2891"/>
                    <a:gd name="T13" fmla="*/ 1043 h 1473"/>
                    <a:gd name="T14" fmla="*/ 2152 w 2891"/>
                    <a:gd name="T15" fmla="*/ 1079 h 1473"/>
                    <a:gd name="T16" fmla="*/ 2083 w 2891"/>
                    <a:gd name="T17" fmla="*/ 1092 h 1473"/>
                    <a:gd name="T18" fmla="*/ 2024 w 2891"/>
                    <a:gd name="T19" fmla="*/ 1082 h 1473"/>
                    <a:gd name="T20" fmla="*/ 1286 w 2891"/>
                    <a:gd name="T21" fmla="*/ 693 h 1473"/>
                    <a:gd name="T22" fmla="*/ 1285 w 2891"/>
                    <a:gd name="T23" fmla="*/ 693 h 1473"/>
                    <a:gd name="T24" fmla="*/ 1281 w 2891"/>
                    <a:gd name="T25" fmla="*/ 693 h 1473"/>
                    <a:gd name="T26" fmla="*/ 1261 w 2891"/>
                    <a:gd name="T27" fmla="*/ 720 h 1473"/>
                    <a:gd name="T28" fmla="*/ 1220 w 2891"/>
                    <a:gd name="T29" fmla="*/ 781 h 1473"/>
                    <a:gd name="T30" fmla="*/ 1171 w 2891"/>
                    <a:gd name="T31" fmla="*/ 852 h 1473"/>
                    <a:gd name="T32" fmla="*/ 1117 w 2891"/>
                    <a:gd name="T33" fmla="*/ 931 h 1473"/>
                    <a:gd name="T34" fmla="*/ 1060 w 2891"/>
                    <a:gd name="T35" fmla="*/ 1013 h 1473"/>
                    <a:gd name="T36" fmla="*/ 1005 w 2891"/>
                    <a:gd name="T37" fmla="*/ 1096 h 1473"/>
                    <a:gd name="T38" fmla="*/ 951 w 2891"/>
                    <a:gd name="T39" fmla="*/ 1173 h 1473"/>
                    <a:gd name="T40" fmla="*/ 904 w 2891"/>
                    <a:gd name="T41" fmla="*/ 1243 h 1473"/>
                    <a:gd name="T42" fmla="*/ 863 w 2891"/>
                    <a:gd name="T43" fmla="*/ 1301 h 1473"/>
                    <a:gd name="T44" fmla="*/ 833 w 2891"/>
                    <a:gd name="T45" fmla="*/ 1345 h 1473"/>
                    <a:gd name="T46" fmla="*/ 817 w 2891"/>
                    <a:gd name="T47" fmla="*/ 1369 h 1473"/>
                    <a:gd name="T48" fmla="*/ 791 w 2891"/>
                    <a:gd name="T49" fmla="*/ 1400 h 1473"/>
                    <a:gd name="T50" fmla="*/ 729 w 2891"/>
                    <a:gd name="T51" fmla="*/ 1445 h 1473"/>
                    <a:gd name="T52" fmla="*/ 659 w 2891"/>
                    <a:gd name="T53" fmla="*/ 1470 h 1473"/>
                    <a:gd name="T54" fmla="*/ 118 w 2891"/>
                    <a:gd name="T55" fmla="*/ 1473 h 1473"/>
                    <a:gd name="T56" fmla="*/ 66 w 2891"/>
                    <a:gd name="T57" fmla="*/ 1461 h 1473"/>
                    <a:gd name="T58" fmla="*/ 26 w 2891"/>
                    <a:gd name="T59" fmla="*/ 1430 h 1473"/>
                    <a:gd name="T60" fmla="*/ 4 w 2891"/>
                    <a:gd name="T61" fmla="*/ 1382 h 1473"/>
                    <a:gd name="T62" fmla="*/ 4 w 2891"/>
                    <a:gd name="T63" fmla="*/ 1328 h 1473"/>
                    <a:gd name="T64" fmla="*/ 26 w 2891"/>
                    <a:gd name="T65" fmla="*/ 1282 h 1473"/>
                    <a:gd name="T66" fmla="*/ 66 w 2891"/>
                    <a:gd name="T67" fmla="*/ 1250 h 1473"/>
                    <a:gd name="T68" fmla="*/ 118 w 2891"/>
                    <a:gd name="T69" fmla="*/ 1238 h 1473"/>
                    <a:gd name="T70" fmla="*/ 618 w 2891"/>
                    <a:gd name="T71" fmla="*/ 1238 h 1473"/>
                    <a:gd name="T72" fmla="*/ 624 w 2891"/>
                    <a:gd name="T73" fmla="*/ 1234 h 1473"/>
                    <a:gd name="T74" fmla="*/ 626 w 2891"/>
                    <a:gd name="T75" fmla="*/ 1230 h 1473"/>
                    <a:gd name="T76" fmla="*/ 1112 w 2891"/>
                    <a:gd name="T77" fmla="*/ 519 h 1473"/>
                    <a:gd name="T78" fmla="*/ 1163 w 2891"/>
                    <a:gd name="T79" fmla="*/ 469 h 1473"/>
                    <a:gd name="T80" fmla="*/ 1230 w 2891"/>
                    <a:gd name="T81" fmla="*/ 444 h 1473"/>
                    <a:gd name="T82" fmla="*/ 1296 w 2891"/>
                    <a:gd name="T83" fmla="*/ 442 h 1473"/>
                    <a:gd name="T84" fmla="*/ 1353 w 2891"/>
                    <a:gd name="T85" fmla="*/ 461 h 1473"/>
                    <a:gd name="T86" fmla="*/ 2066 w 2891"/>
                    <a:gd name="T87" fmla="*/ 841 h 1473"/>
                    <a:gd name="T88" fmla="*/ 2070 w 2891"/>
                    <a:gd name="T89" fmla="*/ 843 h 1473"/>
                    <a:gd name="T90" fmla="*/ 2074 w 2891"/>
                    <a:gd name="T91" fmla="*/ 840 h 1473"/>
                    <a:gd name="T92" fmla="*/ 2116 w 2891"/>
                    <a:gd name="T93" fmla="*/ 785 h 1473"/>
                    <a:gd name="T94" fmla="*/ 2166 w 2891"/>
                    <a:gd name="T95" fmla="*/ 718 h 1473"/>
                    <a:gd name="T96" fmla="*/ 2224 w 2891"/>
                    <a:gd name="T97" fmla="*/ 641 h 1473"/>
                    <a:gd name="T98" fmla="*/ 2286 w 2891"/>
                    <a:gd name="T99" fmla="*/ 559 h 1473"/>
                    <a:gd name="T100" fmla="*/ 2351 w 2891"/>
                    <a:gd name="T101" fmla="*/ 473 h 1473"/>
                    <a:gd name="T102" fmla="*/ 2417 w 2891"/>
                    <a:gd name="T103" fmla="*/ 390 h 1473"/>
                    <a:gd name="T104" fmla="*/ 2479 w 2891"/>
                    <a:gd name="T105" fmla="*/ 307 h 1473"/>
                    <a:gd name="T106" fmla="*/ 2538 w 2891"/>
                    <a:gd name="T107" fmla="*/ 231 h 1473"/>
                    <a:gd name="T108" fmla="*/ 2589 w 2891"/>
                    <a:gd name="T109" fmla="*/ 164 h 1473"/>
                    <a:gd name="T110" fmla="*/ 2631 w 2891"/>
                    <a:gd name="T111" fmla="*/ 110 h 1473"/>
                    <a:gd name="T112" fmla="*/ 2662 w 2891"/>
                    <a:gd name="T113" fmla="*/ 70 h 1473"/>
                    <a:gd name="T114" fmla="*/ 2678 w 2891"/>
                    <a:gd name="T115" fmla="*/ 49 h 1473"/>
                    <a:gd name="T116" fmla="*/ 2699 w 2891"/>
                    <a:gd name="T117" fmla="*/ 27 h 1473"/>
                    <a:gd name="T118" fmla="*/ 2747 w 2891"/>
                    <a:gd name="T119" fmla="*/ 3 h 14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891" h="1473">
                      <a:moveTo>
                        <a:pt x="2774" y="0"/>
                      </a:moveTo>
                      <a:lnTo>
                        <a:pt x="2799" y="3"/>
                      </a:lnTo>
                      <a:lnTo>
                        <a:pt x="2823" y="11"/>
                      </a:lnTo>
                      <a:lnTo>
                        <a:pt x="2845" y="24"/>
                      </a:lnTo>
                      <a:lnTo>
                        <a:pt x="2862" y="41"/>
                      </a:lnTo>
                      <a:lnTo>
                        <a:pt x="2876" y="58"/>
                      </a:lnTo>
                      <a:lnTo>
                        <a:pt x="2885" y="80"/>
                      </a:lnTo>
                      <a:lnTo>
                        <a:pt x="2891" y="103"/>
                      </a:lnTo>
                      <a:lnTo>
                        <a:pt x="2891" y="126"/>
                      </a:lnTo>
                      <a:lnTo>
                        <a:pt x="2888" y="147"/>
                      </a:lnTo>
                      <a:lnTo>
                        <a:pt x="2880" y="169"/>
                      </a:lnTo>
                      <a:lnTo>
                        <a:pt x="2868" y="189"/>
                      </a:lnTo>
                      <a:lnTo>
                        <a:pt x="2235" y="1019"/>
                      </a:lnTo>
                      <a:lnTo>
                        <a:pt x="2212" y="1043"/>
                      </a:lnTo>
                      <a:lnTo>
                        <a:pt x="2183" y="1063"/>
                      </a:lnTo>
                      <a:lnTo>
                        <a:pt x="2152" y="1079"/>
                      </a:lnTo>
                      <a:lnTo>
                        <a:pt x="2118" y="1089"/>
                      </a:lnTo>
                      <a:lnTo>
                        <a:pt x="2083" y="1092"/>
                      </a:lnTo>
                      <a:lnTo>
                        <a:pt x="2052" y="1089"/>
                      </a:lnTo>
                      <a:lnTo>
                        <a:pt x="2024" y="1082"/>
                      </a:lnTo>
                      <a:lnTo>
                        <a:pt x="1995" y="1070"/>
                      </a:lnTo>
                      <a:lnTo>
                        <a:pt x="1286" y="693"/>
                      </a:lnTo>
                      <a:lnTo>
                        <a:pt x="1286" y="693"/>
                      </a:lnTo>
                      <a:lnTo>
                        <a:pt x="1285" y="693"/>
                      </a:lnTo>
                      <a:lnTo>
                        <a:pt x="1282" y="691"/>
                      </a:lnTo>
                      <a:lnTo>
                        <a:pt x="1281" y="693"/>
                      </a:lnTo>
                      <a:lnTo>
                        <a:pt x="1278" y="695"/>
                      </a:lnTo>
                      <a:lnTo>
                        <a:pt x="1261" y="720"/>
                      </a:lnTo>
                      <a:lnTo>
                        <a:pt x="1242" y="748"/>
                      </a:lnTo>
                      <a:lnTo>
                        <a:pt x="1220" y="781"/>
                      </a:lnTo>
                      <a:lnTo>
                        <a:pt x="1197" y="816"/>
                      </a:lnTo>
                      <a:lnTo>
                        <a:pt x="1171" y="852"/>
                      </a:lnTo>
                      <a:lnTo>
                        <a:pt x="1144" y="891"/>
                      </a:lnTo>
                      <a:lnTo>
                        <a:pt x="1117" y="931"/>
                      </a:lnTo>
                      <a:lnTo>
                        <a:pt x="1089" y="973"/>
                      </a:lnTo>
                      <a:lnTo>
                        <a:pt x="1060" y="1013"/>
                      </a:lnTo>
                      <a:lnTo>
                        <a:pt x="1032" y="1055"/>
                      </a:lnTo>
                      <a:lnTo>
                        <a:pt x="1005" y="1096"/>
                      </a:lnTo>
                      <a:lnTo>
                        <a:pt x="978" y="1135"/>
                      </a:lnTo>
                      <a:lnTo>
                        <a:pt x="951" y="1173"/>
                      </a:lnTo>
                      <a:lnTo>
                        <a:pt x="927" y="1209"/>
                      </a:lnTo>
                      <a:lnTo>
                        <a:pt x="904" y="1243"/>
                      </a:lnTo>
                      <a:lnTo>
                        <a:pt x="882" y="1274"/>
                      </a:lnTo>
                      <a:lnTo>
                        <a:pt x="863" y="1301"/>
                      </a:lnTo>
                      <a:lnTo>
                        <a:pt x="847" y="1326"/>
                      </a:lnTo>
                      <a:lnTo>
                        <a:pt x="833" y="1345"/>
                      </a:lnTo>
                      <a:lnTo>
                        <a:pt x="822" y="1359"/>
                      </a:lnTo>
                      <a:lnTo>
                        <a:pt x="817" y="1369"/>
                      </a:lnTo>
                      <a:lnTo>
                        <a:pt x="814" y="1373"/>
                      </a:lnTo>
                      <a:lnTo>
                        <a:pt x="791" y="1400"/>
                      </a:lnTo>
                      <a:lnTo>
                        <a:pt x="761" y="1424"/>
                      </a:lnTo>
                      <a:lnTo>
                        <a:pt x="729" y="1445"/>
                      </a:lnTo>
                      <a:lnTo>
                        <a:pt x="695" y="1461"/>
                      </a:lnTo>
                      <a:lnTo>
                        <a:pt x="659" y="1470"/>
                      </a:lnTo>
                      <a:lnTo>
                        <a:pt x="622" y="1473"/>
                      </a:lnTo>
                      <a:lnTo>
                        <a:pt x="118" y="1473"/>
                      </a:lnTo>
                      <a:lnTo>
                        <a:pt x="91" y="1470"/>
                      </a:lnTo>
                      <a:lnTo>
                        <a:pt x="66" y="1461"/>
                      </a:lnTo>
                      <a:lnTo>
                        <a:pt x="45" y="1447"/>
                      </a:lnTo>
                      <a:lnTo>
                        <a:pt x="26" y="1430"/>
                      </a:lnTo>
                      <a:lnTo>
                        <a:pt x="12" y="1408"/>
                      </a:lnTo>
                      <a:lnTo>
                        <a:pt x="4" y="1382"/>
                      </a:lnTo>
                      <a:lnTo>
                        <a:pt x="0" y="1355"/>
                      </a:lnTo>
                      <a:lnTo>
                        <a:pt x="4" y="1328"/>
                      </a:lnTo>
                      <a:lnTo>
                        <a:pt x="12" y="1304"/>
                      </a:lnTo>
                      <a:lnTo>
                        <a:pt x="26" y="1282"/>
                      </a:lnTo>
                      <a:lnTo>
                        <a:pt x="45" y="1263"/>
                      </a:lnTo>
                      <a:lnTo>
                        <a:pt x="66" y="1250"/>
                      </a:lnTo>
                      <a:lnTo>
                        <a:pt x="91" y="1240"/>
                      </a:lnTo>
                      <a:lnTo>
                        <a:pt x="118" y="1238"/>
                      </a:lnTo>
                      <a:lnTo>
                        <a:pt x="614" y="1238"/>
                      </a:lnTo>
                      <a:lnTo>
                        <a:pt x="618" y="1238"/>
                      </a:lnTo>
                      <a:lnTo>
                        <a:pt x="621" y="1236"/>
                      </a:lnTo>
                      <a:lnTo>
                        <a:pt x="624" y="1234"/>
                      </a:lnTo>
                      <a:lnTo>
                        <a:pt x="625" y="1232"/>
                      </a:lnTo>
                      <a:lnTo>
                        <a:pt x="626" y="1230"/>
                      </a:lnTo>
                      <a:lnTo>
                        <a:pt x="626" y="1230"/>
                      </a:lnTo>
                      <a:lnTo>
                        <a:pt x="1112" y="519"/>
                      </a:lnTo>
                      <a:lnTo>
                        <a:pt x="1136" y="492"/>
                      </a:lnTo>
                      <a:lnTo>
                        <a:pt x="1163" y="469"/>
                      </a:lnTo>
                      <a:lnTo>
                        <a:pt x="1196" y="453"/>
                      </a:lnTo>
                      <a:lnTo>
                        <a:pt x="1230" y="444"/>
                      </a:lnTo>
                      <a:lnTo>
                        <a:pt x="1266" y="440"/>
                      </a:lnTo>
                      <a:lnTo>
                        <a:pt x="1296" y="442"/>
                      </a:lnTo>
                      <a:lnTo>
                        <a:pt x="1324" y="449"/>
                      </a:lnTo>
                      <a:lnTo>
                        <a:pt x="1353" y="461"/>
                      </a:lnTo>
                      <a:lnTo>
                        <a:pt x="2066" y="840"/>
                      </a:lnTo>
                      <a:lnTo>
                        <a:pt x="2066" y="841"/>
                      </a:lnTo>
                      <a:lnTo>
                        <a:pt x="2067" y="841"/>
                      </a:lnTo>
                      <a:lnTo>
                        <a:pt x="2070" y="843"/>
                      </a:lnTo>
                      <a:lnTo>
                        <a:pt x="2072" y="841"/>
                      </a:lnTo>
                      <a:lnTo>
                        <a:pt x="2074" y="840"/>
                      </a:lnTo>
                      <a:lnTo>
                        <a:pt x="2093" y="814"/>
                      </a:lnTo>
                      <a:lnTo>
                        <a:pt x="2116" y="785"/>
                      </a:lnTo>
                      <a:lnTo>
                        <a:pt x="2140" y="752"/>
                      </a:lnTo>
                      <a:lnTo>
                        <a:pt x="2166" y="718"/>
                      </a:lnTo>
                      <a:lnTo>
                        <a:pt x="2194" y="680"/>
                      </a:lnTo>
                      <a:lnTo>
                        <a:pt x="2224" y="641"/>
                      </a:lnTo>
                      <a:lnTo>
                        <a:pt x="2255" y="601"/>
                      </a:lnTo>
                      <a:lnTo>
                        <a:pt x="2286" y="559"/>
                      </a:lnTo>
                      <a:lnTo>
                        <a:pt x="2318" y="517"/>
                      </a:lnTo>
                      <a:lnTo>
                        <a:pt x="2351" y="473"/>
                      </a:lnTo>
                      <a:lnTo>
                        <a:pt x="2385" y="432"/>
                      </a:lnTo>
                      <a:lnTo>
                        <a:pt x="2417" y="390"/>
                      </a:lnTo>
                      <a:lnTo>
                        <a:pt x="2448" y="348"/>
                      </a:lnTo>
                      <a:lnTo>
                        <a:pt x="2479" y="307"/>
                      </a:lnTo>
                      <a:lnTo>
                        <a:pt x="2509" y="268"/>
                      </a:lnTo>
                      <a:lnTo>
                        <a:pt x="2538" y="231"/>
                      </a:lnTo>
                      <a:lnTo>
                        <a:pt x="2565" y="196"/>
                      </a:lnTo>
                      <a:lnTo>
                        <a:pt x="2589" y="164"/>
                      </a:lnTo>
                      <a:lnTo>
                        <a:pt x="2612" y="135"/>
                      </a:lnTo>
                      <a:lnTo>
                        <a:pt x="2631" y="110"/>
                      </a:lnTo>
                      <a:lnTo>
                        <a:pt x="2649" y="88"/>
                      </a:lnTo>
                      <a:lnTo>
                        <a:pt x="2662" y="70"/>
                      </a:lnTo>
                      <a:lnTo>
                        <a:pt x="2672" y="57"/>
                      </a:lnTo>
                      <a:lnTo>
                        <a:pt x="2678" y="49"/>
                      </a:lnTo>
                      <a:lnTo>
                        <a:pt x="2680" y="46"/>
                      </a:lnTo>
                      <a:lnTo>
                        <a:pt x="2699" y="27"/>
                      </a:lnTo>
                      <a:lnTo>
                        <a:pt x="2722" y="12"/>
                      </a:lnTo>
                      <a:lnTo>
                        <a:pt x="2747" y="3"/>
                      </a:lnTo>
                      <a:lnTo>
                        <a:pt x="277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ru-RU"/>
                </a:p>
              </p:txBody>
            </p:sp>
            <p:sp>
              <p:nvSpPr>
                <p:cNvPr id="72" name="Freeform 344"/>
                <p:cNvSpPr>
                  <a:spLocks noEditPoints="1"/>
                </p:cNvSpPr>
                <p:nvPr/>
              </p:nvSpPr>
              <p:spPr bwMode="auto">
                <a:xfrm>
                  <a:off x="4360863" y="1663700"/>
                  <a:ext cx="3465513" cy="2501900"/>
                </a:xfrm>
                <a:custGeom>
                  <a:avLst/>
                  <a:gdLst>
                    <a:gd name="T0" fmla="*/ 403 w 4365"/>
                    <a:gd name="T1" fmla="*/ 380 h 3152"/>
                    <a:gd name="T2" fmla="*/ 385 w 4365"/>
                    <a:gd name="T3" fmla="*/ 386 h 3152"/>
                    <a:gd name="T4" fmla="*/ 368 w 4365"/>
                    <a:gd name="T5" fmla="*/ 410 h 3152"/>
                    <a:gd name="T6" fmla="*/ 376 w 4365"/>
                    <a:gd name="T7" fmla="*/ 2765 h 3152"/>
                    <a:gd name="T8" fmla="*/ 395 w 4365"/>
                    <a:gd name="T9" fmla="*/ 2769 h 3152"/>
                    <a:gd name="T10" fmla="*/ 3977 w 4365"/>
                    <a:gd name="T11" fmla="*/ 2769 h 3152"/>
                    <a:gd name="T12" fmla="*/ 3993 w 4365"/>
                    <a:gd name="T13" fmla="*/ 2765 h 3152"/>
                    <a:gd name="T14" fmla="*/ 3998 w 4365"/>
                    <a:gd name="T15" fmla="*/ 2649 h 3152"/>
                    <a:gd name="T16" fmla="*/ 3998 w 4365"/>
                    <a:gd name="T17" fmla="*/ 2289 h 3152"/>
                    <a:gd name="T18" fmla="*/ 3998 w 4365"/>
                    <a:gd name="T19" fmla="*/ 1439 h 3152"/>
                    <a:gd name="T20" fmla="*/ 3998 w 4365"/>
                    <a:gd name="T21" fmla="*/ 1015 h 3152"/>
                    <a:gd name="T22" fmla="*/ 3998 w 4365"/>
                    <a:gd name="T23" fmla="*/ 632 h 3152"/>
                    <a:gd name="T24" fmla="*/ 3996 w 4365"/>
                    <a:gd name="T25" fmla="*/ 402 h 3152"/>
                    <a:gd name="T26" fmla="*/ 3973 w 4365"/>
                    <a:gd name="T27" fmla="*/ 383 h 3152"/>
                    <a:gd name="T28" fmla="*/ 140 w 4365"/>
                    <a:gd name="T29" fmla="*/ 0 h 3152"/>
                    <a:gd name="T30" fmla="*/ 4286 w 4365"/>
                    <a:gd name="T31" fmla="*/ 14 h 3152"/>
                    <a:gd name="T32" fmla="*/ 4351 w 4365"/>
                    <a:gd name="T33" fmla="*/ 79 h 3152"/>
                    <a:gd name="T34" fmla="*/ 4365 w 4365"/>
                    <a:gd name="T35" fmla="*/ 233 h 3152"/>
                    <a:gd name="T36" fmla="*/ 4339 w 4365"/>
                    <a:gd name="T37" fmla="*/ 314 h 3152"/>
                    <a:gd name="T38" fmla="*/ 4273 w 4365"/>
                    <a:gd name="T39" fmla="*/ 364 h 3152"/>
                    <a:gd name="T40" fmla="*/ 4250 w 4365"/>
                    <a:gd name="T41" fmla="*/ 376 h 3152"/>
                    <a:gd name="T42" fmla="*/ 4235 w 4365"/>
                    <a:gd name="T43" fmla="*/ 407 h 3152"/>
                    <a:gd name="T44" fmla="*/ 4238 w 4365"/>
                    <a:gd name="T45" fmla="*/ 2772 h 3152"/>
                    <a:gd name="T46" fmla="*/ 4243 w 4365"/>
                    <a:gd name="T47" fmla="*/ 2779 h 3152"/>
                    <a:gd name="T48" fmla="*/ 4251 w 4365"/>
                    <a:gd name="T49" fmla="*/ 2781 h 3152"/>
                    <a:gd name="T50" fmla="*/ 4311 w 4365"/>
                    <a:gd name="T51" fmla="*/ 2807 h 3152"/>
                    <a:gd name="T52" fmla="*/ 4361 w 4365"/>
                    <a:gd name="T53" fmla="*/ 2885 h 3152"/>
                    <a:gd name="T54" fmla="*/ 4362 w 4365"/>
                    <a:gd name="T55" fmla="*/ 3044 h 3152"/>
                    <a:gd name="T56" fmla="*/ 4314 w 4365"/>
                    <a:gd name="T57" fmla="*/ 3121 h 3152"/>
                    <a:gd name="T58" fmla="*/ 4226 w 4365"/>
                    <a:gd name="T59" fmla="*/ 3152 h 3152"/>
                    <a:gd name="T60" fmla="*/ 78 w 4365"/>
                    <a:gd name="T61" fmla="*/ 3137 h 3152"/>
                    <a:gd name="T62" fmla="*/ 15 w 4365"/>
                    <a:gd name="T63" fmla="*/ 3074 h 3152"/>
                    <a:gd name="T64" fmla="*/ 0 w 4365"/>
                    <a:gd name="T65" fmla="*/ 2918 h 3152"/>
                    <a:gd name="T66" fmla="*/ 28 w 4365"/>
                    <a:gd name="T67" fmla="*/ 2835 h 3152"/>
                    <a:gd name="T68" fmla="*/ 97 w 4365"/>
                    <a:gd name="T69" fmla="*/ 2785 h 3152"/>
                    <a:gd name="T70" fmla="*/ 121 w 4365"/>
                    <a:gd name="T71" fmla="*/ 2775 h 3152"/>
                    <a:gd name="T72" fmla="*/ 130 w 4365"/>
                    <a:gd name="T73" fmla="*/ 402 h 3152"/>
                    <a:gd name="T74" fmla="*/ 111 w 4365"/>
                    <a:gd name="T75" fmla="*/ 372 h 3152"/>
                    <a:gd name="T76" fmla="*/ 79 w 4365"/>
                    <a:gd name="T77" fmla="*/ 359 h 3152"/>
                    <a:gd name="T78" fmla="*/ 15 w 4365"/>
                    <a:gd name="T79" fmla="*/ 295 h 3152"/>
                    <a:gd name="T80" fmla="*/ 0 w 4365"/>
                    <a:gd name="T81" fmla="*/ 139 h 3152"/>
                    <a:gd name="T82" fmla="*/ 31 w 4365"/>
                    <a:gd name="T83" fmla="*/ 53 h 3152"/>
                    <a:gd name="T84" fmla="*/ 108 w 4365"/>
                    <a:gd name="T85" fmla="*/ 3 h 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4365" h="3152">
                      <a:moveTo>
                        <a:pt x="3958" y="380"/>
                      </a:moveTo>
                      <a:lnTo>
                        <a:pt x="3956" y="380"/>
                      </a:lnTo>
                      <a:lnTo>
                        <a:pt x="403" y="380"/>
                      </a:lnTo>
                      <a:lnTo>
                        <a:pt x="400" y="382"/>
                      </a:lnTo>
                      <a:lnTo>
                        <a:pt x="393" y="383"/>
                      </a:lnTo>
                      <a:lnTo>
                        <a:pt x="385" y="386"/>
                      </a:lnTo>
                      <a:lnTo>
                        <a:pt x="377" y="391"/>
                      </a:lnTo>
                      <a:lnTo>
                        <a:pt x="370" y="399"/>
                      </a:lnTo>
                      <a:lnTo>
                        <a:pt x="368" y="410"/>
                      </a:lnTo>
                      <a:lnTo>
                        <a:pt x="368" y="2749"/>
                      </a:lnTo>
                      <a:lnTo>
                        <a:pt x="370" y="2760"/>
                      </a:lnTo>
                      <a:lnTo>
                        <a:pt x="376" y="2765"/>
                      </a:lnTo>
                      <a:lnTo>
                        <a:pt x="382" y="2769"/>
                      </a:lnTo>
                      <a:lnTo>
                        <a:pt x="389" y="2769"/>
                      </a:lnTo>
                      <a:lnTo>
                        <a:pt x="395" y="2769"/>
                      </a:lnTo>
                      <a:lnTo>
                        <a:pt x="397" y="2769"/>
                      </a:lnTo>
                      <a:lnTo>
                        <a:pt x="3975" y="2769"/>
                      </a:lnTo>
                      <a:lnTo>
                        <a:pt x="3977" y="2769"/>
                      </a:lnTo>
                      <a:lnTo>
                        <a:pt x="3981" y="2769"/>
                      </a:lnTo>
                      <a:lnTo>
                        <a:pt x="3986" y="2768"/>
                      </a:lnTo>
                      <a:lnTo>
                        <a:pt x="3993" y="2765"/>
                      </a:lnTo>
                      <a:lnTo>
                        <a:pt x="3997" y="2760"/>
                      </a:lnTo>
                      <a:lnTo>
                        <a:pt x="3998" y="2752"/>
                      </a:lnTo>
                      <a:lnTo>
                        <a:pt x="3998" y="2649"/>
                      </a:lnTo>
                      <a:lnTo>
                        <a:pt x="3998" y="2536"/>
                      </a:lnTo>
                      <a:lnTo>
                        <a:pt x="3998" y="2416"/>
                      </a:lnTo>
                      <a:lnTo>
                        <a:pt x="3998" y="2289"/>
                      </a:lnTo>
                      <a:lnTo>
                        <a:pt x="3998" y="2155"/>
                      </a:lnTo>
                      <a:lnTo>
                        <a:pt x="3998" y="1586"/>
                      </a:lnTo>
                      <a:lnTo>
                        <a:pt x="3998" y="1439"/>
                      </a:lnTo>
                      <a:lnTo>
                        <a:pt x="3998" y="1295"/>
                      </a:lnTo>
                      <a:lnTo>
                        <a:pt x="3998" y="1153"/>
                      </a:lnTo>
                      <a:lnTo>
                        <a:pt x="3998" y="1015"/>
                      </a:lnTo>
                      <a:lnTo>
                        <a:pt x="3998" y="881"/>
                      </a:lnTo>
                      <a:lnTo>
                        <a:pt x="3998" y="752"/>
                      </a:lnTo>
                      <a:lnTo>
                        <a:pt x="3998" y="632"/>
                      </a:lnTo>
                      <a:lnTo>
                        <a:pt x="3998" y="518"/>
                      </a:lnTo>
                      <a:lnTo>
                        <a:pt x="3998" y="415"/>
                      </a:lnTo>
                      <a:lnTo>
                        <a:pt x="3996" y="402"/>
                      </a:lnTo>
                      <a:lnTo>
                        <a:pt x="3990" y="392"/>
                      </a:lnTo>
                      <a:lnTo>
                        <a:pt x="3982" y="386"/>
                      </a:lnTo>
                      <a:lnTo>
                        <a:pt x="3973" y="383"/>
                      </a:lnTo>
                      <a:lnTo>
                        <a:pt x="3965" y="382"/>
                      </a:lnTo>
                      <a:lnTo>
                        <a:pt x="3958" y="380"/>
                      </a:lnTo>
                      <a:close/>
                      <a:moveTo>
                        <a:pt x="140" y="0"/>
                      </a:moveTo>
                      <a:lnTo>
                        <a:pt x="4226" y="0"/>
                      </a:lnTo>
                      <a:lnTo>
                        <a:pt x="4258" y="3"/>
                      </a:lnTo>
                      <a:lnTo>
                        <a:pt x="4286" y="14"/>
                      </a:lnTo>
                      <a:lnTo>
                        <a:pt x="4314" y="31"/>
                      </a:lnTo>
                      <a:lnTo>
                        <a:pt x="4335" y="53"/>
                      </a:lnTo>
                      <a:lnTo>
                        <a:pt x="4351" y="79"/>
                      </a:lnTo>
                      <a:lnTo>
                        <a:pt x="4362" y="107"/>
                      </a:lnTo>
                      <a:lnTo>
                        <a:pt x="4365" y="139"/>
                      </a:lnTo>
                      <a:lnTo>
                        <a:pt x="4365" y="233"/>
                      </a:lnTo>
                      <a:lnTo>
                        <a:pt x="4362" y="263"/>
                      </a:lnTo>
                      <a:lnTo>
                        <a:pt x="4353" y="290"/>
                      </a:lnTo>
                      <a:lnTo>
                        <a:pt x="4339" y="314"/>
                      </a:lnTo>
                      <a:lnTo>
                        <a:pt x="4320" y="336"/>
                      </a:lnTo>
                      <a:lnTo>
                        <a:pt x="4299" y="352"/>
                      </a:lnTo>
                      <a:lnTo>
                        <a:pt x="4273" y="364"/>
                      </a:lnTo>
                      <a:lnTo>
                        <a:pt x="4266" y="367"/>
                      </a:lnTo>
                      <a:lnTo>
                        <a:pt x="4258" y="371"/>
                      </a:lnTo>
                      <a:lnTo>
                        <a:pt x="4250" y="376"/>
                      </a:lnTo>
                      <a:lnTo>
                        <a:pt x="4243" y="383"/>
                      </a:lnTo>
                      <a:lnTo>
                        <a:pt x="4238" y="394"/>
                      </a:lnTo>
                      <a:lnTo>
                        <a:pt x="4235" y="407"/>
                      </a:lnTo>
                      <a:lnTo>
                        <a:pt x="4235" y="2761"/>
                      </a:lnTo>
                      <a:lnTo>
                        <a:pt x="4236" y="2766"/>
                      </a:lnTo>
                      <a:lnTo>
                        <a:pt x="4238" y="2772"/>
                      </a:lnTo>
                      <a:lnTo>
                        <a:pt x="4239" y="2775"/>
                      </a:lnTo>
                      <a:lnTo>
                        <a:pt x="4240" y="2777"/>
                      </a:lnTo>
                      <a:lnTo>
                        <a:pt x="4243" y="2779"/>
                      </a:lnTo>
                      <a:lnTo>
                        <a:pt x="4246" y="2780"/>
                      </a:lnTo>
                      <a:lnTo>
                        <a:pt x="4249" y="2780"/>
                      </a:lnTo>
                      <a:lnTo>
                        <a:pt x="4251" y="2781"/>
                      </a:lnTo>
                      <a:lnTo>
                        <a:pt x="4254" y="2781"/>
                      </a:lnTo>
                      <a:lnTo>
                        <a:pt x="4284" y="2791"/>
                      </a:lnTo>
                      <a:lnTo>
                        <a:pt x="4311" y="2807"/>
                      </a:lnTo>
                      <a:lnTo>
                        <a:pt x="4334" y="2830"/>
                      </a:lnTo>
                      <a:lnTo>
                        <a:pt x="4350" y="2856"/>
                      </a:lnTo>
                      <a:lnTo>
                        <a:pt x="4361" y="2885"/>
                      </a:lnTo>
                      <a:lnTo>
                        <a:pt x="4365" y="2918"/>
                      </a:lnTo>
                      <a:lnTo>
                        <a:pt x="4365" y="3011"/>
                      </a:lnTo>
                      <a:lnTo>
                        <a:pt x="4362" y="3044"/>
                      </a:lnTo>
                      <a:lnTo>
                        <a:pt x="4351" y="3074"/>
                      </a:lnTo>
                      <a:lnTo>
                        <a:pt x="4335" y="3099"/>
                      </a:lnTo>
                      <a:lnTo>
                        <a:pt x="4314" y="3121"/>
                      </a:lnTo>
                      <a:lnTo>
                        <a:pt x="4286" y="3137"/>
                      </a:lnTo>
                      <a:lnTo>
                        <a:pt x="4258" y="3148"/>
                      </a:lnTo>
                      <a:lnTo>
                        <a:pt x="4226" y="3152"/>
                      </a:lnTo>
                      <a:lnTo>
                        <a:pt x="140" y="3152"/>
                      </a:lnTo>
                      <a:lnTo>
                        <a:pt x="108" y="3148"/>
                      </a:lnTo>
                      <a:lnTo>
                        <a:pt x="78" y="3137"/>
                      </a:lnTo>
                      <a:lnTo>
                        <a:pt x="52" y="3121"/>
                      </a:lnTo>
                      <a:lnTo>
                        <a:pt x="31" y="3099"/>
                      </a:lnTo>
                      <a:lnTo>
                        <a:pt x="15" y="3074"/>
                      </a:lnTo>
                      <a:lnTo>
                        <a:pt x="4" y="3044"/>
                      </a:lnTo>
                      <a:lnTo>
                        <a:pt x="0" y="3011"/>
                      </a:lnTo>
                      <a:lnTo>
                        <a:pt x="0" y="2918"/>
                      </a:lnTo>
                      <a:lnTo>
                        <a:pt x="4" y="2888"/>
                      </a:lnTo>
                      <a:lnTo>
                        <a:pt x="13" y="2860"/>
                      </a:lnTo>
                      <a:lnTo>
                        <a:pt x="28" y="2835"/>
                      </a:lnTo>
                      <a:lnTo>
                        <a:pt x="47" y="2814"/>
                      </a:lnTo>
                      <a:lnTo>
                        <a:pt x="70" y="2798"/>
                      </a:lnTo>
                      <a:lnTo>
                        <a:pt x="97" y="2785"/>
                      </a:lnTo>
                      <a:lnTo>
                        <a:pt x="105" y="2783"/>
                      </a:lnTo>
                      <a:lnTo>
                        <a:pt x="113" y="2780"/>
                      </a:lnTo>
                      <a:lnTo>
                        <a:pt x="121" y="2775"/>
                      </a:lnTo>
                      <a:lnTo>
                        <a:pt x="128" y="2768"/>
                      </a:lnTo>
                      <a:lnTo>
                        <a:pt x="130" y="2758"/>
                      </a:lnTo>
                      <a:lnTo>
                        <a:pt x="130" y="402"/>
                      </a:lnTo>
                      <a:lnTo>
                        <a:pt x="128" y="388"/>
                      </a:lnTo>
                      <a:lnTo>
                        <a:pt x="120" y="379"/>
                      </a:lnTo>
                      <a:lnTo>
                        <a:pt x="111" y="372"/>
                      </a:lnTo>
                      <a:lnTo>
                        <a:pt x="100" y="367"/>
                      </a:lnTo>
                      <a:lnTo>
                        <a:pt x="89" y="363"/>
                      </a:lnTo>
                      <a:lnTo>
                        <a:pt x="79" y="359"/>
                      </a:lnTo>
                      <a:lnTo>
                        <a:pt x="54" y="342"/>
                      </a:lnTo>
                      <a:lnTo>
                        <a:pt x="31" y="321"/>
                      </a:lnTo>
                      <a:lnTo>
                        <a:pt x="15" y="295"/>
                      </a:lnTo>
                      <a:lnTo>
                        <a:pt x="4" y="265"/>
                      </a:lnTo>
                      <a:lnTo>
                        <a:pt x="0" y="233"/>
                      </a:lnTo>
                      <a:lnTo>
                        <a:pt x="0" y="139"/>
                      </a:lnTo>
                      <a:lnTo>
                        <a:pt x="4" y="107"/>
                      </a:lnTo>
                      <a:lnTo>
                        <a:pt x="15" y="79"/>
                      </a:lnTo>
                      <a:lnTo>
                        <a:pt x="31" y="53"/>
                      </a:lnTo>
                      <a:lnTo>
                        <a:pt x="52" y="31"/>
                      </a:lnTo>
                      <a:lnTo>
                        <a:pt x="78" y="14"/>
                      </a:lnTo>
                      <a:lnTo>
                        <a:pt x="108" y="3"/>
                      </a:lnTo>
                      <a:lnTo>
                        <a:pt x="14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ru-RU"/>
                </a:p>
              </p:txBody>
            </p:sp>
            <p:sp>
              <p:nvSpPr>
                <p:cNvPr id="73" name="Freeform 345"/>
                <p:cNvSpPr>
                  <a:spLocks/>
                </p:cNvSpPr>
                <p:nvPr/>
              </p:nvSpPr>
              <p:spPr bwMode="auto">
                <a:xfrm>
                  <a:off x="5299075" y="4325938"/>
                  <a:ext cx="1589088" cy="862013"/>
                </a:xfrm>
                <a:custGeom>
                  <a:avLst/>
                  <a:gdLst>
                    <a:gd name="T0" fmla="*/ 1001 w 2002"/>
                    <a:gd name="T1" fmla="*/ 0 h 1085"/>
                    <a:gd name="T2" fmla="*/ 1044 w 2002"/>
                    <a:gd name="T3" fmla="*/ 0 h 1085"/>
                    <a:gd name="T4" fmla="*/ 1082 w 2002"/>
                    <a:gd name="T5" fmla="*/ 4 h 1085"/>
                    <a:gd name="T6" fmla="*/ 1109 w 2002"/>
                    <a:gd name="T7" fmla="*/ 17 h 1085"/>
                    <a:gd name="T8" fmla="*/ 1124 w 2002"/>
                    <a:gd name="T9" fmla="*/ 45 h 1085"/>
                    <a:gd name="T10" fmla="*/ 1127 w 2002"/>
                    <a:gd name="T11" fmla="*/ 266 h 1085"/>
                    <a:gd name="T12" fmla="*/ 1134 w 2002"/>
                    <a:gd name="T13" fmla="*/ 284 h 1085"/>
                    <a:gd name="T14" fmla="*/ 1144 w 2002"/>
                    <a:gd name="T15" fmla="*/ 293 h 1085"/>
                    <a:gd name="T16" fmla="*/ 1948 w 2002"/>
                    <a:gd name="T17" fmla="*/ 856 h 1085"/>
                    <a:gd name="T18" fmla="*/ 1986 w 2002"/>
                    <a:gd name="T19" fmla="*/ 898 h 1085"/>
                    <a:gd name="T20" fmla="*/ 2002 w 2002"/>
                    <a:gd name="T21" fmla="*/ 951 h 1085"/>
                    <a:gd name="T22" fmla="*/ 1993 w 2002"/>
                    <a:gd name="T23" fmla="*/ 1006 h 1085"/>
                    <a:gd name="T24" fmla="*/ 1963 w 2002"/>
                    <a:gd name="T25" fmla="*/ 1051 h 1085"/>
                    <a:gd name="T26" fmla="*/ 1922 w 2002"/>
                    <a:gd name="T27" fmla="*/ 1077 h 1085"/>
                    <a:gd name="T28" fmla="*/ 1876 w 2002"/>
                    <a:gd name="T29" fmla="*/ 1085 h 1085"/>
                    <a:gd name="T30" fmla="*/ 1826 w 2002"/>
                    <a:gd name="T31" fmla="*/ 1075 h 1085"/>
                    <a:gd name="T32" fmla="*/ 1135 w 2002"/>
                    <a:gd name="T33" fmla="*/ 594 h 1085"/>
                    <a:gd name="T34" fmla="*/ 1134 w 2002"/>
                    <a:gd name="T35" fmla="*/ 592 h 1085"/>
                    <a:gd name="T36" fmla="*/ 1131 w 2002"/>
                    <a:gd name="T37" fmla="*/ 594 h 1085"/>
                    <a:gd name="T38" fmla="*/ 1128 w 2002"/>
                    <a:gd name="T39" fmla="*/ 596 h 1085"/>
                    <a:gd name="T40" fmla="*/ 1127 w 2002"/>
                    <a:gd name="T41" fmla="*/ 603 h 1085"/>
                    <a:gd name="T42" fmla="*/ 1123 w 2002"/>
                    <a:gd name="T43" fmla="*/ 989 h 1085"/>
                    <a:gd name="T44" fmla="*/ 1098 w 2002"/>
                    <a:gd name="T45" fmla="*/ 1037 h 1085"/>
                    <a:gd name="T46" fmla="*/ 1056 w 2002"/>
                    <a:gd name="T47" fmla="*/ 1073 h 1085"/>
                    <a:gd name="T48" fmla="*/ 1001 w 2002"/>
                    <a:gd name="T49" fmla="*/ 1085 h 1085"/>
                    <a:gd name="T50" fmla="*/ 946 w 2002"/>
                    <a:gd name="T51" fmla="*/ 1073 h 1085"/>
                    <a:gd name="T52" fmla="*/ 902 w 2002"/>
                    <a:gd name="T53" fmla="*/ 1037 h 1085"/>
                    <a:gd name="T54" fmla="*/ 878 w 2002"/>
                    <a:gd name="T55" fmla="*/ 989 h 1085"/>
                    <a:gd name="T56" fmla="*/ 875 w 2002"/>
                    <a:gd name="T57" fmla="*/ 606 h 1085"/>
                    <a:gd name="T58" fmla="*/ 874 w 2002"/>
                    <a:gd name="T59" fmla="*/ 598 h 1085"/>
                    <a:gd name="T60" fmla="*/ 871 w 2002"/>
                    <a:gd name="T61" fmla="*/ 594 h 1085"/>
                    <a:gd name="T62" fmla="*/ 867 w 2002"/>
                    <a:gd name="T63" fmla="*/ 594 h 1085"/>
                    <a:gd name="T64" fmla="*/ 864 w 2002"/>
                    <a:gd name="T65" fmla="*/ 595 h 1085"/>
                    <a:gd name="T66" fmla="*/ 863 w 2002"/>
                    <a:gd name="T67" fmla="*/ 596 h 1085"/>
                    <a:gd name="T68" fmla="*/ 174 w 2002"/>
                    <a:gd name="T69" fmla="*/ 1075 h 1085"/>
                    <a:gd name="T70" fmla="*/ 126 w 2002"/>
                    <a:gd name="T71" fmla="*/ 1085 h 1085"/>
                    <a:gd name="T72" fmla="*/ 80 w 2002"/>
                    <a:gd name="T73" fmla="*/ 1077 h 1085"/>
                    <a:gd name="T74" fmla="*/ 39 w 2002"/>
                    <a:gd name="T75" fmla="*/ 1051 h 1085"/>
                    <a:gd name="T76" fmla="*/ 9 w 2002"/>
                    <a:gd name="T77" fmla="*/ 1006 h 1085"/>
                    <a:gd name="T78" fmla="*/ 0 w 2002"/>
                    <a:gd name="T79" fmla="*/ 951 h 1085"/>
                    <a:gd name="T80" fmla="*/ 16 w 2002"/>
                    <a:gd name="T81" fmla="*/ 898 h 1085"/>
                    <a:gd name="T82" fmla="*/ 54 w 2002"/>
                    <a:gd name="T83" fmla="*/ 856 h 1085"/>
                    <a:gd name="T84" fmla="*/ 851 w 2002"/>
                    <a:gd name="T85" fmla="*/ 297 h 1085"/>
                    <a:gd name="T86" fmla="*/ 866 w 2002"/>
                    <a:gd name="T87" fmla="*/ 285 h 1085"/>
                    <a:gd name="T88" fmla="*/ 875 w 2002"/>
                    <a:gd name="T89" fmla="*/ 266 h 1085"/>
                    <a:gd name="T90" fmla="*/ 878 w 2002"/>
                    <a:gd name="T91" fmla="*/ 45 h 1085"/>
                    <a:gd name="T92" fmla="*/ 893 w 2002"/>
                    <a:gd name="T93" fmla="*/ 17 h 1085"/>
                    <a:gd name="T94" fmla="*/ 920 w 2002"/>
                    <a:gd name="T95" fmla="*/ 4 h 1085"/>
                    <a:gd name="T96" fmla="*/ 956 w 2002"/>
                    <a:gd name="T97" fmla="*/ 0 h 10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002" h="1085">
                      <a:moveTo>
                        <a:pt x="978" y="0"/>
                      </a:moveTo>
                      <a:lnTo>
                        <a:pt x="1001" y="0"/>
                      </a:lnTo>
                      <a:lnTo>
                        <a:pt x="1024" y="0"/>
                      </a:lnTo>
                      <a:lnTo>
                        <a:pt x="1044" y="0"/>
                      </a:lnTo>
                      <a:lnTo>
                        <a:pt x="1065" y="1"/>
                      </a:lnTo>
                      <a:lnTo>
                        <a:pt x="1082" y="4"/>
                      </a:lnTo>
                      <a:lnTo>
                        <a:pt x="1097" y="9"/>
                      </a:lnTo>
                      <a:lnTo>
                        <a:pt x="1109" y="17"/>
                      </a:lnTo>
                      <a:lnTo>
                        <a:pt x="1119" y="30"/>
                      </a:lnTo>
                      <a:lnTo>
                        <a:pt x="1124" y="45"/>
                      </a:lnTo>
                      <a:lnTo>
                        <a:pt x="1127" y="66"/>
                      </a:lnTo>
                      <a:lnTo>
                        <a:pt x="1127" y="266"/>
                      </a:lnTo>
                      <a:lnTo>
                        <a:pt x="1128" y="276"/>
                      </a:lnTo>
                      <a:lnTo>
                        <a:pt x="1134" y="284"/>
                      </a:lnTo>
                      <a:lnTo>
                        <a:pt x="1140" y="289"/>
                      </a:lnTo>
                      <a:lnTo>
                        <a:pt x="1144" y="293"/>
                      </a:lnTo>
                      <a:lnTo>
                        <a:pt x="1147" y="295"/>
                      </a:lnTo>
                      <a:lnTo>
                        <a:pt x="1948" y="856"/>
                      </a:lnTo>
                      <a:lnTo>
                        <a:pt x="1970" y="875"/>
                      </a:lnTo>
                      <a:lnTo>
                        <a:pt x="1986" y="898"/>
                      </a:lnTo>
                      <a:lnTo>
                        <a:pt x="1997" y="924"/>
                      </a:lnTo>
                      <a:lnTo>
                        <a:pt x="2002" y="951"/>
                      </a:lnTo>
                      <a:lnTo>
                        <a:pt x="2001" y="979"/>
                      </a:lnTo>
                      <a:lnTo>
                        <a:pt x="1993" y="1006"/>
                      </a:lnTo>
                      <a:lnTo>
                        <a:pt x="1979" y="1032"/>
                      </a:lnTo>
                      <a:lnTo>
                        <a:pt x="1963" y="1051"/>
                      </a:lnTo>
                      <a:lnTo>
                        <a:pt x="1944" y="1066"/>
                      </a:lnTo>
                      <a:lnTo>
                        <a:pt x="1922" y="1077"/>
                      </a:lnTo>
                      <a:lnTo>
                        <a:pt x="1899" y="1083"/>
                      </a:lnTo>
                      <a:lnTo>
                        <a:pt x="1876" y="1085"/>
                      </a:lnTo>
                      <a:lnTo>
                        <a:pt x="1850" y="1082"/>
                      </a:lnTo>
                      <a:lnTo>
                        <a:pt x="1826" y="1075"/>
                      </a:lnTo>
                      <a:lnTo>
                        <a:pt x="1804" y="1062"/>
                      </a:lnTo>
                      <a:lnTo>
                        <a:pt x="1135" y="594"/>
                      </a:lnTo>
                      <a:lnTo>
                        <a:pt x="1135" y="594"/>
                      </a:lnTo>
                      <a:lnTo>
                        <a:pt x="1134" y="592"/>
                      </a:lnTo>
                      <a:lnTo>
                        <a:pt x="1132" y="592"/>
                      </a:lnTo>
                      <a:lnTo>
                        <a:pt x="1131" y="594"/>
                      </a:lnTo>
                      <a:lnTo>
                        <a:pt x="1129" y="594"/>
                      </a:lnTo>
                      <a:lnTo>
                        <a:pt x="1128" y="596"/>
                      </a:lnTo>
                      <a:lnTo>
                        <a:pt x="1127" y="599"/>
                      </a:lnTo>
                      <a:lnTo>
                        <a:pt x="1127" y="603"/>
                      </a:lnTo>
                      <a:lnTo>
                        <a:pt x="1127" y="959"/>
                      </a:lnTo>
                      <a:lnTo>
                        <a:pt x="1123" y="989"/>
                      </a:lnTo>
                      <a:lnTo>
                        <a:pt x="1113" y="1014"/>
                      </a:lnTo>
                      <a:lnTo>
                        <a:pt x="1098" y="1037"/>
                      </a:lnTo>
                      <a:lnTo>
                        <a:pt x="1079" y="1058"/>
                      </a:lnTo>
                      <a:lnTo>
                        <a:pt x="1056" y="1073"/>
                      </a:lnTo>
                      <a:lnTo>
                        <a:pt x="1029" y="1082"/>
                      </a:lnTo>
                      <a:lnTo>
                        <a:pt x="1001" y="1085"/>
                      </a:lnTo>
                      <a:lnTo>
                        <a:pt x="973" y="1082"/>
                      </a:lnTo>
                      <a:lnTo>
                        <a:pt x="946" y="1073"/>
                      </a:lnTo>
                      <a:lnTo>
                        <a:pt x="923" y="1058"/>
                      </a:lnTo>
                      <a:lnTo>
                        <a:pt x="902" y="1037"/>
                      </a:lnTo>
                      <a:lnTo>
                        <a:pt x="887" y="1014"/>
                      </a:lnTo>
                      <a:lnTo>
                        <a:pt x="878" y="989"/>
                      </a:lnTo>
                      <a:lnTo>
                        <a:pt x="875" y="959"/>
                      </a:lnTo>
                      <a:lnTo>
                        <a:pt x="875" y="606"/>
                      </a:lnTo>
                      <a:lnTo>
                        <a:pt x="875" y="600"/>
                      </a:lnTo>
                      <a:lnTo>
                        <a:pt x="874" y="598"/>
                      </a:lnTo>
                      <a:lnTo>
                        <a:pt x="872" y="595"/>
                      </a:lnTo>
                      <a:lnTo>
                        <a:pt x="871" y="594"/>
                      </a:lnTo>
                      <a:lnTo>
                        <a:pt x="870" y="594"/>
                      </a:lnTo>
                      <a:lnTo>
                        <a:pt x="867" y="594"/>
                      </a:lnTo>
                      <a:lnTo>
                        <a:pt x="866" y="594"/>
                      </a:lnTo>
                      <a:lnTo>
                        <a:pt x="864" y="595"/>
                      </a:lnTo>
                      <a:lnTo>
                        <a:pt x="863" y="595"/>
                      </a:lnTo>
                      <a:lnTo>
                        <a:pt x="863" y="596"/>
                      </a:lnTo>
                      <a:lnTo>
                        <a:pt x="197" y="1062"/>
                      </a:lnTo>
                      <a:lnTo>
                        <a:pt x="174" y="1075"/>
                      </a:lnTo>
                      <a:lnTo>
                        <a:pt x="150" y="1082"/>
                      </a:lnTo>
                      <a:lnTo>
                        <a:pt x="126" y="1085"/>
                      </a:lnTo>
                      <a:lnTo>
                        <a:pt x="103" y="1083"/>
                      </a:lnTo>
                      <a:lnTo>
                        <a:pt x="80" y="1077"/>
                      </a:lnTo>
                      <a:lnTo>
                        <a:pt x="58" y="1066"/>
                      </a:lnTo>
                      <a:lnTo>
                        <a:pt x="39" y="1051"/>
                      </a:lnTo>
                      <a:lnTo>
                        <a:pt x="23" y="1032"/>
                      </a:lnTo>
                      <a:lnTo>
                        <a:pt x="9" y="1006"/>
                      </a:lnTo>
                      <a:lnTo>
                        <a:pt x="1" y="979"/>
                      </a:lnTo>
                      <a:lnTo>
                        <a:pt x="0" y="951"/>
                      </a:lnTo>
                      <a:lnTo>
                        <a:pt x="5" y="924"/>
                      </a:lnTo>
                      <a:lnTo>
                        <a:pt x="16" y="898"/>
                      </a:lnTo>
                      <a:lnTo>
                        <a:pt x="32" y="875"/>
                      </a:lnTo>
                      <a:lnTo>
                        <a:pt x="54" y="856"/>
                      </a:lnTo>
                      <a:lnTo>
                        <a:pt x="848" y="299"/>
                      </a:lnTo>
                      <a:lnTo>
                        <a:pt x="851" y="297"/>
                      </a:lnTo>
                      <a:lnTo>
                        <a:pt x="858" y="293"/>
                      </a:lnTo>
                      <a:lnTo>
                        <a:pt x="866" y="285"/>
                      </a:lnTo>
                      <a:lnTo>
                        <a:pt x="872" y="277"/>
                      </a:lnTo>
                      <a:lnTo>
                        <a:pt x="875" y="266"/>
                      </a:lnTo>
                      <a:lnTo>
                        <a:pt x="875" y="66"/>
                      </a:lnTo>
                      <a:lnTo>
                        <a:pt x="878" y="45"/>
                      </a:lnTo>
                      <a:lnTo>
                        <a:pt x="883" y="30"/>
                      </a:lnTo>
                      <a:lnTo>
                        <a:pt x="893" y="17"/>
                      </a:lnTo>
                      <a:lnTo>
                        <a:pt x="905" y="9"/>
                      </a:lnTo>
                      <a:lnTo>
                        <a:pt x="920" y="4"/>
                      </a:lnTo>
                      <a:lnTo>
                        <a:pt x="937" y="1"/>
                      </a:lnTo>
                      <a:lnTo>
                        <a:pt x="956" y="0"/>
                      </a:lnTo>
                      <a:lnTo>
                        <a:pt x="97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ru-RU"/>
                </a:p>
              </p:txBody>
            </p:sp>
          </p:grpSp>
          <p:sp>
            <p:nvSpPr>
              <p:cNvPr id="83" name="82 Rectángulo"/>
              <p:cNvSpPr/>
              <p:nvPr/>
            </p:nvSpPr>
            <p:spPr>
              <a:xfrm>
                <a:off x="6186160" y="5646981"/>
                <a:ext cx="1911998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450" indent="-171450">
                  <a:buFontTx/>
                  <a:buChar char="-"/>
                </a:pPr>
                <a:endParaRPr lang="es-CO" sz="1400" dirty="0" smtClean="0">
                  <a:latin typeface="Tahoma" pitchFamily="34" charset="0"/>
                </a:endParaRPr>
              </a:p>
              <a:p>
                <a:pPr marL="171450" indent="-171450">
                  <a:buFontTx/>
                  <a:buChar char="-"/>
                </a:pPr>
                <a:r>
                  <a:rPr lang="es-CO" sz="1400" dirty="0" smtClean="0">
                    <a:latin typeface="Tahoma" pitchFamily="34" charset="0"/>
                  </a:rPr>
                  <a:t>Modelos predictivos</a:t>
                </a:r>
              </a:p>
              <a:p>
                <a:pPr marL="171450" indent="-171450">
                  <a:buFontTx/>
                  <a:buChar char="-"/>
                </a:pPr>
                <a:r>
                  <a:rPr lang="es-CO" sz="1400" dirty="0" smtClean="0">
                    <a:latin typeface="Tahoma" pitchFamily="34" charset="0"/>
                  </a:rPr>
                  <a:t>Regresión lineal</a:t>
                </a:r>
              </a:p>
              <a:p>
                <a:pPr marL="171450" indent="-171450">
                  <a:buFontTx/>
                  <a:buChar char="-"/>
                </a:pPr>
                <a:r>
                  <a:rPr lang="es-CO" sz="1400" dirty="0">
                    <a:latin typeface="Tahoma" pitchFamily="34" charset="0"/>
                  </a:rPr>
                  <a:t>Á</a:t>
                </a:r>
                <a:r>
                  <a:rPr lang="es-CO" sz="1400" dirty="0" smtClean="0">
                    <a:latin typeface="Tahoma" pitchFamily="34" charset="0"/>
                  </a:rPr>
                  <a:t>rboles de </a:t>
                </a:r>
                <a:r>
                  <a:rPr lang="es-CO" sz="1400" dirty="0" smtClean="0">
                    <a:latin typeface="Tahoma" pitchFamily="34" charset="0"/>
                  </a:rPr>
                  <a:t>decisión</a:t>
                </a:r>
              </a:p>
              <a:p>
                <a:pPr marL="171450" indent="-171450">
                  <a:buFontTx/>
                  <a:buChar char="-"/>
                </a:pPr>
                <a:r>
                  <a:rPr lang="es-CO" sz="1400" dirty="0" smtClean="0">
                    <a:latin typeface="Tahoma" pitchFamily="34" charset="0"/>
                  </a:rPr>
                  <a:t>Red Neuronal</a:t>
                </a:r>
                <a:endParaRPr lang="es-CO" sz="1400" dirty="0">
                  <a:latin typeface="Tahoma" pitchFamily="34" charset="0"/>
                </a:endParaRPr>
              </a:p>
              <a:p>
                <a:pPr marL="171450" indent="-171450">
                  <a:buFontTx/>
                  <a:buChar char="-"/>
                </a:pPr>
                <a:endParaRPr lang="es-CO" sz="1400" dirty="0" smtClean="0">
                  <a:latin typeface="Tahoma" pitchFamily="34" charset="0"/>
                </a:endParaRPr>
              </a:p>
            </p:txBody>
          </p:sp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26537" y="2715205"/>
                <a:ext cx="1123950" cy="990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5" name="AutoShape 4" descr="Resultado de imagen para pescado logo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grpSp>
        <p:nvGrpSpPr>
          <p:cNvPr id="9" name="8 Grupo"/>
          <p:cNvGrpSpPr/>
          <p:nvPr/>
        </p:nvGrpSpPr>
        <p:grpSpPr>
          <a:xfrm>
            <a:off x="7936599" y="1948725"/>
            <a:ext cx="3800570" cy="4015322"/>
            <a:chOff x="7936599" y="1948725"/>
            <a:chExt cx="3800570" cy="4015322"/>
          </a:xfrm>
        </p:grpSpPr>
        <p:pic>
          <p:nvPicPr>
            <p:cNvPr id="125" name="Picture 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6599" y="3652832"/>
              <a:ext cx="695325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CuadroTexto 1"/>
            <p:cNvSpPr txBox="1"/>
            <p:nvPr/>
          </p:nvSpPr>
          <p:spPr>
            <a:xfrm>
              <a:off x="8639947" y="1948725"/>
              <a:ext cx="3097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2000" b="1" dirty="0" smtClean="0">
                  <a:solidFill>
                    <a:schemeClr val="accent2">
                      <a:lumMod val="50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Estimación edad peces</a:t>
              </a:r>
            </a:p>
          </p:txBody>
        </p:sp>
        <p:sp>
          <p:nvSpPr>
            <p:cNvPr id="52" name="51 Rectángulo"/>
            <p:cNvSpPr/>
            <p:nvPr/>
          </p:nvSpPr>
          <p:spPr>
            <a:xfrm>
              <a:off x="9551116" y="5440827"/>
              <a:ext cx="108234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es-CO" sz="1400" dirty="0" smtClean="0">
                  <a:latin typeface="Tahoma" pitchFamily="34" charset="0"/>
                </a:rPr>
                <a:t>Edad pez</a:t>
              </a:r>
            </a:p>
            <a:p>
              <a:pPr marL="171450" indent="-171450">
                <a:buFontTx/>
                <a:buChar char="-"/>
              </a:pPr>
              <a:endParaRPr lang="es-CO" sz="1400" dirty="0" smtClean="0">
                <a:latin typeface="Tahoma" pitchFamily="34" charset="0"/>
              </a:endParaRPr>
            </a:p>
          </p:txBody>
        </p:sp>
        <p:pic>
          <p:nvPicPr>
            <p:cNvPr id="5125" name="Picture 5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6083" y="2816679"/>
              <a:ext cx="2113378" cy="2113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5064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264895" y="736452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9" name="1 Título"/>
          <p:cNvSpPr txBox="1">
            <a:spLocks/>
          </p:cNvSpPr>
          <p:nvPr/>
        </p:nvSpPr>
        <p:spPr>
          <a:xfrm>
            <a:off x="372021" y="794119"/>
            <a:ext cx="10515600" cy="8225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 smtClean="0"/>
              <a:t>Modelo entrenamiento – </a:t>
            </a:r>
            <a:r>
              <a:rPr lang="es-CO" sz="4000" dirty="0" smtClean="0"/>
              <a:t>Log 10</a:t>
            </a:r>
            <a:endParaRPr lang="es-CO" sz="4000" dirty="0"/>
          </a:p>
        </p:txBody>
      </p:sp>
      <p:sp>
        <p:nvSpPr>
          <p:cNvPr id="7" name="6 CuadroTexto"/>
          <p:cNvSpPr txBox="1"/>
          <p:nvPr/>
        </p:nvSpPr>
        <p:spPr>
          <a:xfrm>
            <a:off x="7711910" y="3615090"/>
            <a:ext cx="336491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MX" sz="2000" dirty="0" smtClean="0"/>
              <a:t>Hay una gran concentración de registros con errores en el pronóstico del modelo menores a  4.</a:t>
            </a:r>
            <a:endParaRPr lang="es-MX" sz="2000" dirty="0"/>
          </a:p>
          <a:p>
            <a:pPr>
              <a:defRPr/>
            </a:pPr>
            <a:endParaRPr lang="es-MX" sz="20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90376" y="1455988"/>
            <a:ext cx="50056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s-MX" sz="2000" dirty="0" smtClean="0"/>
              <a:t>Variable Objetivo : </a:t>
            </a:r>
            <a:r>
              <a:rPr lang="es-MX" sz="2000" b="1" dirty="0" err="1" smtClean="0"/>
              <a:t>Rings</a:t>
            </a:r>
            <a:endParaRPr lang="es-MX" sz="2000" b="1" dirty="0" smtClean="0"/>
          </a:p>
          <a:p>
            <a:pPr algn="just">
              <a:defRPr/>
            </a:pPr>
            <a:endParaRPr lang="es-MX" sz="20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24" y="1966767"/>
            <a:ext cx="6193273" cy="4497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475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22" y="1827934"/>
            <a:ext cx="8279941" cy="993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1264895" y="736452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9" name="1 Título"/>
          <p:cNvSpPr txBox="1">
            <a:spLocks/>
          </p:cNvSpPr>
          <p:nvPr/>
        </p:nvSpPr>
        <p:spPr>
          <a:xfrm>
            <a:off x="372021" y="794119"/>
            <a:ext cx="10515600" cy="8225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 smtClean="0"/>
              <a:t>Modelo Calificación</a:t>
            </a:r>
            <a:endParaRPr lang="es-CO" sz="4000" dirty="0"/>
          </a:p>
        </p:txBody>
      </p:sp>
      <p:sp>
        <p:nvSpPr>
          <p:cNvPr id="7" name="6 CuadroTexto"/>
          <p:cNvSpPr txBox="1"/>
          <p:nvPr/>
        </p:nvSpPr>
        <p:spPr>
          <a:xfrm>
            <a:off x="9209016" y="187472"/>
            <a:ext cx="274651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MX" sz="2000" dirty="0" smtClean="0"/>
              <a:t>En esta fase, se toma la base completa y se agregan como variables de </a:t>
            </a:r>
            <a:r>
              <a:rPr lang="es-MX" sz="2000" dirty="0" smtClean="0"/>
              <a:t>entrada </a:t>
            </a:r>
            <a:r>
              <a:rPr lang="es-MX" sz="2000" dirty="0" smtClean="0"/>
              <a:t>los resultados del modelo de entrenamiento.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endParaRPr lang="es-MX" sz="2000" dirty="0" smtClean="0"/>
          </a:p>
          <a:p>
            <a:pPr>
              <a:defRPr/>
            </a:pPr>
            <a:endParaRPr lang="es-MX" sz="2000" dirty="0"/>
          </a:p>
          <a:p>
            <a:pPr>
              <a:defRPr/>
            </a:pPr>
            <a:endParaRPr lang="es-MX" sz="2000" dirty="0"/>
          </a:p>
        </p:txBody>
      </p:sp>
      <p:sp>
        <p:nvSpPr>
          <p:cNvPr id="10" name="9 CuadroTexto"/>
          <p:cNvSpPr txBox="1"/>
          <p:nvPr/>
        </p:nvSpPr>
        <p:spPr>
          <a:xfrm>
            <a:off x="624197" y="1250081"/>
            <a:ext cx="50056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s-MX" sz="2000" dirty="0" smtClean="0"/>
              <a:t>Resultados: </a:t>
            </a:r>
            <a:r>
              <a:rPr lang="es-MX" sz="2000" b="1" dirty="0" smtClean="0"/>
              <a:t>Modelo </a:t>
            </a:r>
            <a:r>
              <a:rPr lang="es-MX" sz="2000" b="1" dirty="0" err="1" smtClean="0"/>
              <a:t>Autonumérico</a:t>
            </a:r>
            <a:endParaRPr lang="es-MX" sz="2000" b="1" dirty="0" smtClean="0"/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s-MX" sz="2000" dirty="0" smtClean="0"/>
              <a:t>Variable Objetivo: </a:t>
            </a:r>
            <a:r>
              <a:rPr lang="es-MX" sz="2000" b="1" dirty="0" err="1" smtClean="0"/>
              <a:t>Rings</a:t>
            </a:r>
            <a:endParaRPr lang="es-MX" sz="2000" dirty="0" smtClean="0"/>
          </a:p>
          <a:p>
            <a:pPr algn="just">
              <a:defRPr/>
            </a:pPr>
            <a:endParaRPr lang="es-MX" sz="2000" dirty="0"/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57" y="2947655"/>
            <a:ext cx="8905875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379" y="2679137"/>
            <a:ext cx="2095171" cy="4069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9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2 Título"/>
          <p:cNvSpPr txBox="1">
            <a:spLocks/>
          </p:cNvSpPr>
          <p:nvPr/>
        </p:nvSpPr>
        <p:spPr>
          <a:xfrm>
            <a:off x="-76158" y="3704141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_tradnl" sz="8000" dirty="0" smtClean="0">
                <a:solidFill>
                  <a:srgbClr val="FFFFFF"/>
                </a:solidFill>
              </a:rPr>
              <a:t>Pruebas Unitarias -</a:t>
            </a:r>
          </a:p>
          <a:p>
            <a:pPr algn="ctr"/>
            <a:r>
              <a:rPr lang="es-ES_tradnl" sz="8000" dirty="0" smtClean="0">
                <a:solidFill>
                  <a:srgbClr val="FFFFFF"/>
                </a:solidFill>
              </a:rPr>
              <a:t>Funcionales </a:t>
            </a:r>
            <a:endParaRPr lang="es-ES_tradnl" sz="6000" dirty="0">
              <a:solidFill>
                <a:srgbClr val="FFFFFF"/>
              </a:solidFill>
            </a:endParaRPr>
          </a:p>
        </p:txBody>
      </p:sp>
      <p:sp>
        <p:nvSpPr>
          <p:cNvPr id="5" name="7 Medio marco"/>
          <p:cNvSpPr/>
          <p:nvPr/>
        </p:nvSpPr>
        <p:spPr>
          <a:xfrm>
            <a:off x="397840" y="4373195"/>
            <a:ext cx="1528392" cy="1140828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6" name="15 Medio marco"/>
          <p:cNvSpPr/>
          <p:nvPr/>
        </p:nvSpPr>
        <p:spPr>
          <a:xfrm rot="10800000">
            <a:off x="7431514" y="5271211"/>
            <a:ext cx="1230258" cy="1096800"/>
          </a:xfrm>
          <a:prstGeom prst="halfFrame">
            <a:avLst>
              <a:gd name="adj1" fmla="val 0"/>
              <a:gd name="adj2" fmla="val 0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23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Título"/>
          <p:cNvSpPr txBox="1">
            <a:spLocks/>
          </p:cNvSpPr>
          <p:nvPr/>
        </p:nvSpPr>
        <p:spPr>
          <a:xfrm>
            <a:off x="1223326" y="0"/>
            <a:ext cx="10968674" cy="1079250"/>
          </a:xfrm>
          <a:prstGeom prst="rect">
            <a:avLst/>
          </a:prstGeom>
        </p:spPr>
        <p:txBody>
          <a:bodyPr vert="horz" lIns="121889" tIns="60944" rIns="121889" bIns="60944" rtlCol="0" anchor="ctr">
            <a:noAutofit/>
          </a:bodyPr>
          <a:lstStyle>
            <a:lvl1pPr algn="just" defTabSz="1219170" rtl="0" eaLnBrk="1" latinLnBrk="0" hangingPunct="1"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799" dirty="0" smtClean="0">
                <a:solidFill>
                  <a:srgbClr val="0563C1">
                    <a:lumMod val="50000"/>
                  </a:srgbClr>
                </a:solidFill>
              </a:rPr>
              <a:t>Pruebas unitarias y funcionales</a:t>
            </a:r>
            <a:endParaRPr lang="es-CO" sz="4799" dirty="0">
              <a:solidFill>
                <a:srgbClr val="0563C1">
                  <a:lumMod val="50000"/>
                </a:srgbClr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939" y="1079250"/>
            <a:ext cx="7765774" cy="4366116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38539" y="4706702"/>
            <a:ext cx="38563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 smtClean="0"/>
              <a:t>Análisis en histograma de la variable objetivo edad. Donde vemos que hay un comportamiento de la edad hasta 15 y de 16 en adelante otro comportamiento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3745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Título"/>
          <p:cNvSpPr txBox="1">
            <a:spLocks/>
          </p:cNvSpPr>
          <p:nvPr/>
        </p:nvSpPr>
        <p:spPr>
          <a:xfrm>
            <a:off x="1223326" y="0"/>
            <a:ext cx="10968674" cy="1079250"/>
          </a:xfrm>
          <a:prstGeom prst="rect">
            <a:avLst/>
          </a:prstGeom>
        </p:spPr>
        <p:txBody>
          <a:bodyPr vert="horz" lIns="121889" tIns="60944" rIns="121889" bIns="60944" rtlCol="0" anchor="ctr">
            <a:noAutofit/>
          </a:bodyPr>
          <a:lstStyle>
            <a:lvl1pPr algn="just" defTabSz="1219170" rtl="0" eaLnBrk="1" latinLnBrk="0" hangingPunct="1"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799" dirty="0" smtClean="0">
                <a:solidFill>
                  <a:srgbClr val="0563C1">
                    <a:lumMod val="50000"/>
                  </a:srgbClr>
                </a:solidFill>
              </a:rPr>
              <a:t>Pruebas unitarias y funcionales</a:t>
            </a:r>
            <a:endParaRPr lang="es-CO" sz="4799" dirty="0">
              <a:solidFill>
                <a:srgbClr val="0563C1">
                  <a:lumMod val="50000"/>
                </a:srgbClr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238539" y="4706702"/>
            <a:ext cx="3856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 smtClean="0"/>
              <a:t>Auditoria de datos para analizar el comportamiento de las variables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3913" t="19309" r="77283" b="40285"/>
          <a:stretch/>
        </p:blipFill>
        <p:spPr>
          <a:xfrm>
            <a:off x="245165" y="1079250"/>
            <a:ext cx="2292626" cy="2769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r="34239" b="10899"/>
          <a:stretch/>
        </p:blipFill>
        <p:spPr>
          <a:xfrm>
            <a:off x="4476734" y="915959"/>
            <a:ext cx="7595995" cy="578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9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Título"/>
          <p:cNvSpPr txBox="1">
            <a:spLocks/>
          </p:cNvSpPr>
          <p:nvPr/>
        </p:nvSpPr>
        <p:spPr>
          <a:xfrm>
            <a:off x="1223326" y="0"/>
            <a:ext cx="10968674" cy="1079250"/>
          </a:xfrm>
          <a:prstGeom prst="rect">
            <a:avLst/>
          </a:prstGeom>
        </p:spPr>
        <p:txBody>
          <a:bodyPr vert="horz" lIns="121889" tIns="60944" rIns="121889" bIns="60944" rtlCol="0" anchor="ctr">
            <a:noAutofit/>
          </a:bodyPr>
          <a:lstStyle>
            <a:lvl1pPr algn="just" defTabSz="1219170" rtl="0" eaLnBrk="1" latinLnBrk="0" hangingPunct="1"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799" dirty="0" smtClean="0">
                <a:solidFill>
                  <a:srgbClr val="0563C1">
                    <a:lumMod val="50000"/>
                  </a:srgbClr>
                </a:solidFill>
              </a:rPr>
              <a:t>Pruebas unitarias y funcionales</a:t>
            </a:r>
            <a:endParaRPr lang="es-CO" sz="4799" dirty="0">
              <a:solidFill>
                <a:srgbClr val="0563C1">
                  <a:lumMod val="50000"/>
                </a:srgbClr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238539" y="4706702"/>
            <a:ext cx="3856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 smtClean="0"/>
              <a:t>Auditoria de datos para analizar el nivel de calidad de los datos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3913" t="19309" r="77283" b="40285"/>
          <a:stretch/>
        </p:blipFill>
        <p:spPr>
          <a:xfrm>
            <a:off x="245165" y="1079250"/>
            <a:ext cx="2292626" cy="276970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b="52809"/>
          <a:stretch/>
        </p:blipFill>
        <p:spPr>
          <a:xfrm>
            <a:off x="3347338" y="1622590"/>
            <a:ext cx="8752716" cy="236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7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6A4F6014-D5B0-EC4B-9599-F52CFB96C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4" name="Rectángulo 1"/>
          <p:cNvSpPr/>
          <p:nvPr/>
        </p:nvSpPr>
        <p:spPr>
          <a:xfrm>
            <a:off x="-135909" y="4657725"/>
            <a:ext cx="9329738" cy="1543050"/>
          </a:xfrm>
          <a:prstGeom prst="rect">
            <a:avLst/>
          </a:prstGeom>
          <a:solidFill>
            <a:schemeClr val="tx1">
              <a:lumMod val="90000"/>
              <a:lumOff val="10000"/>
              <a:alpha val="78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600" dirty="0" smtClean="0"/>
              <a:t>Continuemos recorriendo el camino analítico</a:t>
            </a:r>
          </a:p>
        </p:txBody>
      </p:sp>
    </p:spTree>
    <p:extLst>
      <p:ext uri="{BB962C8B-B14F-4D97-AF65-F5344CB8AC3E}">
        <p14:creationId xmlns:p14="http://schemas.microsoft.com/office/powerpoint/2010/main" val="153028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1383" y="61986"/>
            <a:ext cx="7163403" cy="519549"/>
          </a:xfrm>
        </p:spPr>
        <p:txBody>
          <a:bodyPr>
            <a:normAutofit fontScale="90000"/>
          </a:bodyPr>
          <a:lstStyle/>
          <a:p>
            <a:r>
              <a:rPr lang="es-CO" dirty="0" smtClean="0"/>
              <a:t>Arquitectura en la Nube</a:t>
            </a:r>
            <a:endParaRPr lang="es-CO" dirty="0"/>
          </a:p>
        </p:txBody>
      </p:sp>
      <p:pic>
        <p:nvPicPr>
          <p:cNvPr id="4" name="Picture 10" descr="Resultado de imagen para computer icon 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870"/>
          <a:stretch/>
        </p:blipFill>
        <p:spPr bwMode="auto">
          <a:xfrm>
            <a:off x="1270788" y="3267187"/>
            <a:ext cx="977833" cy="98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Resultado de imagen para server icon 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6390" y="2716618"/>
            <a:ext cx="1188550" cy="118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Morenoj\Pictures\Imagenes\model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140" y="4372335"/>
            <a:ext cx="585128" cy="55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Flecha derecha"/>
          <p:cNvSpPr/>
          <p:nvPr/>
        </p:nvSpPr>
        <p:spPr>
          <a:xfrm>
            <a:off x="3185424" y="3688587"/>
            <a:ext cx="767159" cy="14651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1094878" y="5136455"/>
            <a:ext cx="17799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 smtClean="0">
                <a:solidFill>
                  <a:srgbClr val="003157"/>
                </a:solidFill>
              </a:rPr>
              <a:t>IBM SPSS </a:t>
            </a:r>
            <a:r>
              <a:rPr lang="es-CO" sz="1200" dirty="0" err="1" smtClean="0">
                <a:solidFill>
                  <a:srgbClr val="003157"/>
                </a:solidFill>
              </a:rPr>
              <a:t>Modeler</a:t>
            </a:r>
            <a:r>
              <a:rPr lang="es-CO" sz="1200" dirty="0" smtClean="0">
                <a:solidFill>
                  <a:srgbClr val="003157"/>
                </a:solidFill>
              </a:rPr>
              <a:t> Cliente</a:t>
            </a:r>
            <a:endParaRPr lang="es-CO" sz="1200" dirty="0">
              <a:solidFill>
                <a:srgbClr val="003157"/>
              </a:solidFill>
            </a:endParaRPr>
          </a:p>
        </p:txBody>
      </p:sp>
      <p:sp>
        <p:nvSpPr>
          <p:cNvPr id="14" name="13 Flecha derecha"/>
          <p:cNvSpPr/>
          <p:nvPr/>
        </p:nvSpPr>
        <p:spPr>
          <a:xfrm>
            <a:off x="7192136" y="3688587"/>
            <a:ext cx="1388768" cy="14651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4763004" y="4813290"/>
            <a:ext cx="17347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200" dirty="0">
                <a:solidFill>
                  <a:srgbClr val="003157"/>
                </a:solidFill>
              </a:rPr>
              <a:t>IBM SPSS </a:t>
            </a:r>
            <a:r>
              <a:rPr lang="es-CO" sz="1200" dirty="0" err="1">
                <a:solidFill>
                  <a:srgbClr val="003157"/>
                </a:solidFill>
              </a:rPr>
              <a:t>Modeler</a:t>
            </a:r>
            <a:r>
              <a:rPr lang="es-CO" sz="1200" dirty="0">
                <a:solidFill>
                  <a:srgbClr val="003157"/>
                </a:solidFill>
              </a:rPr>
              <a:t> </a:t>
            </a:r>
            <a:r>
              <a:rPr lang="es-CO" sz="1200" dirty="0" smtClean="0">
                <a:solidFill>
                  <a:srgbClr val="003157"/>
                </a:solidFill>
              </a:rPr>
              <a:t>server</a:t>
            </a:r>
            <a:endParaRPr lang="es-CO" sz="1200" dirty="0">
              <a:solidFill>
                <a:srgbClr val="003157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8975290" y="1770793"/>
            <a:ext cx="21189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100" dirty="0" smtClean="0">
                <a:solidFill>
                  <a:srgbClr val="003157"/>
                </a:solidFill>
              </a:rPr>
              <a:t>IBM SPSS </a:t>
            </a:r>
            <a:r>
              <a:rPr lang="es-CO" sz="1100" dirty="0" err="1" smtClean="0">
                <a:solidFill>
                  <a:srgbClr val="003157"/>
                </a:solidFill>
              </a:rPr>
              <a:t>Collaboration</a:t>
            </a:r>
            <a:r>
              <a:rPr lang="es-CO" sz="1100" dirty="0" smtClean="0">
                <a:solidFill>
                  <a:srgbClr val="003157"/>
                </a:solidFill>
              </a:rPr>
              <a:t> and </a:t>
            </a:r>
            <a:r>
              <a:rPr lang="es-CO" sz="1100" dirty="0" err="1" smtClean="0">
                <a:solidFill>
                  <a:srgbClr val="003157"/>
                </a:solidFill>
              </a:rPr>
              <a:t>deployment</a:t>
            </a:r>
            <a:r>
              <a:rPr lang="es-CO" sz="1100" dirty="0" smtClean="0">
                <a:solidFill>
                  <a:srgbClr val="003157"/>
                </a:solidFill>
              </a:rPr>
              <a:t> </a:t>
            </a:r>
            <a:r>
              <a:rPr lang="es-CO" sz="1100" dirty="0" err="1" smtClean="0">
                <a:solidFill>
                  <a:srgbClr val="003157"/>
                </a:solidFill>
              </a:rPr>
              <a:t>services</a:t>
            </a:r>
            <a:endParaRPr lang="es-CO" sz="1100" dirty="0">
              <a:solidFill>
                <a:srgbClr val="003157"/>
              </a:solidFill>
            </a:endParaRPr>
          </a:p>
        </p:txBody>
      </p:sp>
      <p:pic>
        <p:nvPicPr>
          <p:cNvPr id="21" name="Picture 10" descr="Resultado de imagen para computer icon 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870"/>
          <a:stretch/>
        </p:blipFill>
        <p:spPr bwMode="auto">
          <a:xfrm>
            <a:off x="9386390" y="4986612"/>
            <a:ext cx="977833" cy="98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19 Flecha arriba"/>
          <p:cNvSpPr/>
          <p:nvPr/>
        </p:nvSpPr>
        <p:spPr>
          <a:xfrm>
            <a:off x="9853533" y="4088531"/>
            <a:ext cx="181218" cy="713415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2914266" y="3887167"/>
            <a:ext cx="1184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 smtClean="0">
                <a:solidFill>
                  <a:srgbClr val="003157"/>
                </a:solidFill>
              </a:rPr>
              <a:t>Usuario analista</a:t>
            </a:r>
            <a:endParaRPr lang="es-CO" sz="1200" dirty="0">
              <a:solidFill>
                <a:srgbClr val="003157"/>
              </a:solidFill>
            </a:endParaRPr>
          </a:p>
        </p:txBody>
      </p:sp>
      <p:sp>
        <p:nvSpPr>
          <p:cNvPr id="23" name="Text Box 11"/>
          <p:cNvSpPr txBox="1">
            <a:spLocks noChangeArrowheads="1"/>
          </p:cNvSpPr>
          <p:nvPr/>
        </p:nvSpPr>
        <p:spPr bwMode="auto">
          <a:xfrm>
            <a:off x="4715791" y="576415"/>
            <a:ext cx="1219041" cy="364387"/>
          </a:xfrm>
          <a:prstGeom prst="rect">
            <a:avLst/>
          </a:prstGeom>
          <a:noFill/>
          <a:ln w="9525">
            <a:noFill/>
            <a:prstDash val="sysDash"/>
            <a:miter lim="800000"/>
            <a:headEnd/>
            <a:tailEnd/>
          </a:ln>
        </p:spPr>
        <p:txBody>
          <a:bodyPr/>
          <a:lstStyle/>
          <a:p>
            <a:pPr algn="ctr">
              <a:spcAft>
                <a:spcPts val="1000"/>
              </a:spcAft>
            </a:pPr>
            <a:r>
              <a:rPr lang="es-CO" sz="700" b="1" dirty="0" smtClean="0">
                <a:latin typeface="Tahoma" pitchFamily="34" charset="0"/>
              </a:rPr>
              <a:t>Fuentes de bases de Datos</a:t>
            </a:r>
          </a:p>
          <a:p>
            <a:endParaRPr lang="es-CO" sz="700" dirty="0"/>
          </a:p>
        </p:txBody>
      </p:sp>
      <p:pic>
        <p:nvPicPr>
          <p:cNvPr id="25" name="41 Imagen" descr="BaseDato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13608" y="1462665"/>
            <a:ext cx="588563" cy="588640"/>
          </a:xfrm>
          <a:prstGeom prst="rect">
            <a:avLst/>
          </a:prstGeom>
        </p:spPr>
      </p:pic>
      <p:pic>
        <p:nvPicPr>
          <p:cNvPr id="26" name="42 Imagen" descr="BaseDato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81965" y="874025"/>
            <a:ext cx="588563" cy="588640"/>
          </a:xfrm>
          <a:prstGeom prst="rect">
            <a:avLst/>
          </a:prstGeom>
        </p:spPr>
      </p:pic>
      <p:pic>
        <p:nvPicPr>
          <p:cNvPr id="27" name="43 Imagen" descr="BaseDato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56201" y="1252101"/>
            <a:ext cx="588563" cy="588640"/>
          </a:xfrm>
          <a:prstGeom prst="rect">
            <a:avLst/>
          </a:prstGeom>
        </p:spPr>
      </p:pic>
      <p:pic>
        <p:nvPicPr>
          <p:cNvPr id="28" name="41 Imagen" descr="BaseDato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56794" y="1182153"/>
            <a:ext cx="588563" cy="588640"/>
          </a:xfrm>
          <a:prstGeom prst="rect">
            <a:avLst/>
          </a:prstGeom>
        </p:spPr>
      </p:pic>
      <p:sp>
        <p:nvSpPr>
          <p:cNvPr id="34" name="7 Flecha derecha"/>
          <p:cNvSpPr/>
          <p:nvPr/>
        </p:nvSpPr>
        <p:spPr>
          <a:xfrm rot="16200000">
            <a:off x="4937102" y="2530302"/>
            <a:ext cx="776420" cy="2650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</a:endParaRPr>
          </a:p>
        </p:txBody>
      </p:sp>
      <p:pic>
        <p:nvPicPr>
          <p:cNvPr id="29" name="Picture 2" descr="Resultado de imagen para soap res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961" y="265513"/>
            <a:ext cx="2396557" cy="129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5" t="10443" r="10543" b="14840"/>
          <a:stretch/>
        </p:blipFill>
        <p:spPr>
          <a:xfrm flipH="1">
            <a:off x="4829174" y="3228974"/>
            <a:ext cx="1042988" cy="1414463"/>
          </a:xfrm>
          <a:prstGeom prst="rect">
            <a:avLst/>
          </a:prstGeom>
        </p:spPr>
      </p:pic>
      <p:sp>
        <p:nvSpPr>
          <p:cNvPr id="31" name="15 CuadroTexto"/>
          <p:cNvSpPr txBox="1"/>
          <p:nvPr/>
        </p:nvSpPr>
        <p:spPr>
          <a:xfrm>
            <a:off x="8921204" y="5887139"/>
            <a:ext cx="211892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100" dirty="0" smtClean="0">
                <a:solidFill>
                  <a:srgbClr val="003157"/>
                </a:solidFill>
              </a:rPr>
              <a:t>IBM SPSS </a:t>
            </a:r>
            <a:r>
              <a:rPr lang="es-CO" sz="1100" dirty="0" err="1" smtClean="0">
                <a:solidFill>
                  <a:srgbClr val="003157"/>
                </a:solidFill>
              </a:rPr>
              <a:t>Collaboration</a:t>
            </a:r>
            <a:r>
              <a:rPr lang="es-CO" sz="1100" dirty="0" smtClean="0">
                <a:solidFill>
                  <a:srgbClr val="003157"/>
                </a:solidFill>
              </a:rPr>
              <a:t> and </a:t>
            </a:r>
            <a:r>
              <a:rPr lang="es-CO" sz="1100" dirty="0" err="1" smtClean="0">
                <a:solidFill>
                  <a:srgbClr val="003157"/>
                </a:solidFill>
              </a:rPr>
              <a:t>deployment</a:t>
            </a:r>
            <a:r>
              <a:rPr lang="es-CO" sz="1100" dirty="0" smtClean="0">
                <a:solidFill>
                  <a:srgbClr val="003157"/>
                </a:solidFill>
              </a:rPr>
              <a:t> </a:t>
            </a:r>
            <a:r>
              <a:rPr lang="es-CO" sz="1100" dirty="0" err="1" smtClean="0">
                <a:solidFill>
                  <a:srgbClr val="003157"/>
                </a:solidFill>
              </a:rPr>
              <a:t>services</a:t>
            </a:r>
            <a:r>
              <a:rPr lang="es-CO" sz="1100" dirty="0" smtClean="0">
                <a:solidFill>
                  <a:srgbClr val="003157"/>
                </a:solidFill>
              </a:rPr>
              <a:t> – </a:t>
            </a:r>
            <a:r>
              <a:rPr lang="es-CO" sz="1100" dirty="0" err="1" smtClean="0">
                <a:solidFill>
                  <a:srgbClr val="003157"/>
                </a:solidFill>
              </a:rPr>
              <a:t>Deployment</a:t>
            </a:r>
            <a:r>
              <a:rPr lang="es-CO" sz="1100" dirty="0" smtClean="0">
                <a:solidFill>
                  <a:srgbClr val="003157"/>
                </a:solidFill>
              </a:rPr>
              <a:t> manager</a:t>
            </a:r>
            <a:endParaRPr lang="es-CO" sz="1100" dirty="0">
              <a:solidFill>
                <a:srgbClr val="003157"/>
              </a:solidFill>
            </a:endParaRPr>
          </a:p>
        </p:txBody>
      </p:sp>
      <p:sp>
        <p:nvSpPr>
          <p:cNvPr id="32" name="15 CuadroTexto"/>
          <p:cNvSpPr txBox="1"/>
          <p:nvPr/>
        </p:nvSpPr>
        <p:spPr>
          <a:xfrm>
            <a:off x="5358868" y="2589288"/>
            <a:ext cx="6976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100" dirty="0" smtClean="0">
                <a:solidFill>
                  <a:srgbClr val="003157"/>
                </a:solidFill>
              </a:rPr>
              <a:t>ODBC</a:t>
            </a:r>
            <a:endParaRPr lang="es-CO" sz="1100" dirty="0">
              <a:solidFill>
                <a:srgbClr val="003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62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2922E-6 -2.53469E-6 L 0.16986 -2.53469E-6 C 0.24593 -2.53469E-6 0.33946 -0.02706 0.33946 -0.04926 L 0.33946 -0.09805 " pathEditMode="relative" rAng="0" ptsTypes="FfFF"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73" y="-4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14" grpId="0" animBg="1"/>
      <p:bldP spid="15" grpId="0"/>
      <p:bldP spid="16" grpId="0"/>
      <p:bldP spid="20" grpId="0" animBg="1"/>
      <p:bldP spid="24" grpId="0"/>
      <p:bldP spid="34" grpId="0" animBg="1"/>
      <p:bldP spid="31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2" name="Picture 12" descr="white printer paper on white wal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4" r="43546" b="1807"/>
          <a:stretch/>
        </p:blipFill>
        <p:spPr bwMode="auto">
          <a:xfrm>
            <a:off x="-13663" y="13642"/>
            <a:ext cx="4531072" cy="672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3"/>
          <p:cNvSpPr>
            <a:spLocks noGrp="1"/>
          </p:cNvSpPr>
          <p:nvPr>
            <p:ph type="title" idx="4294967295"/>
          </p:nvPr>
        </p:nvSpPr>
        <p:spPr>
          <a:xfrm>
            <a:off x="-4130039" y="239149"/>
            <a:ext cx="9215438" cy="519112"/>
          </a:xfrm>
          <a:solidFill>
            <a:schemeClr val="accent5">
              <a:lumMod val="75000"/>
            </a:schemeClr>
          </a:solidFill>
          <a:ln w="38100">
            <a:solidFill>
              <a:schemeClr val="bg1"/>
            </a:solidFill>
          </a:ln>
        </p:spPr>
        <p:txBody>
          <a:bodyPr>
            <a:normAutofit fontScale="90000"/>
          </a:bodyPr>
          <a:lstStyle/>
          <a:p>
            <a:pPr algn="r"/>
            <a:r>
              <a:rPr lang="es-MX" dirty="0" smtClean="0">
                <a:solidFill>
                  <a:schemeClr val="bg1"/>
                </a:solidFill>
              </a:rPr>
              <a:t>Metodología 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5" name="Título 3"/>
          <p:cNvSpPr txBox="1">
            <a:spLocks/>
          </p:cNvSpPr>
          <p:nvPr/>
        </p:nvSpPr>
        <p:spPr>
          <a:xfrm>
            <a:off x="9349741" y="5814186"/>
            <a:ext cx="3125040" cy="103802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3700" dirty="0" smtClean="0"/>
              <a:t>CRISP – DM</a:t>
            </a:r>
          </a:p>
          <a:p>
            <a:endParaRPr lang="es-CO" dirty="0"/>
          </a:p>
        </p:txBody>
      </p:sp>
      <p:pic>
        <p:nvPicPr>
          <p:cNvPr id="6" name="Picture 2" descr="C:\Users\DiazA\Downloads\modelo-crisp-dm-INFORMESE (1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244" y="-132150"/>
            <a:ext cx="7509943" cy="706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71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/>
          <p:nvPr/>
        </p:nvPicPr>
        <p:blipFill rotWithShape="1">
          <a:blip r:embed="rId2"/>
          <a:srcRect t="12486"/>
          <a:stretch/>
        </p:blipFill>
        <p:spPr>
          <a:xfrm>
            <a:off x="696650" y="1339541"/>
            <a:ext cx="10870692" cy="4897121"/>
          </a:xfrm>
          <a:prstGeom prst="rect">
            <a:avLst/>
          </a:prstGeom>
        </p:spPr>
      </p:pic>
      <p:sp>
        <p:nvSpPr>
          <p:cNvPr id="3" name="3 Título"/>
          <p:cNvSpPr txBox="1">
            <a:spLocks/>
          </p:cNvSpPr>
          <p:nvPr/>
        </p:nvSpPr>
        <p:spPr>
          <a:xfrm>
            <a:off x="2594929" y="260291"/>
            <a:ext cx="10968674" cy="1079250"/>
          </a:xfrm>
          <a:prstGeom prst="rect">
            <a:avLst/>
          </a:prstGeom>
        </p:spPr>
        <p:txBody>
          <a:bodyPr vert="horz" lIns="121889" tIns="60944" rIns="121889" bIns="60944" rtlCol="0" anchor="ctr">
            <a:noAutofit/>
          </a:bodyPr>
          <a:lstStyle>
            <a:lvl1pPr algn="just" defTabSz="1219170" rtl="0" eaLnBrk="1" latinLnBrk="0" hangingPunct="1"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799" dirty="0">
                <a:solidFill>
                  <a:srgbClr val="C3181F"/>
                </a:solidFill>
              </a:rPr>
              <a:t>Metodología </a:t>
            </a:r>
            <a:r>
              <a:rPr lang="es-CO" sz="4799" dirty="0">
                <a:solidFill>
                  <a:srgbClr val="0563C1">
                    <a:lumMod val="50000"/>
                  </a:srgbClr>
                </a:solidFill>
              </a:rPr>
              <a:t>ágil SCRUM</a:t>
            </a:r>
          </a:p>
        </p:txBody>
      </p:sp>
    </p:spTree>
    <p:extLst>
      <p:ext uri="{BB962C8B-B14F-4D97-AF65-F5344CB8AC3E}">
        <p14:creationId xmlns:p14="http://schemas.microsoft.com/office/powerpoint/2010/main" val="73258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71B2258F-86CA-4D4D-8270-BC05FCDEBFB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A8AC6213-D6A6-C34B-A337-D8F7D4E7ED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 t="15730"/>
          <a:stretch/>
        </p:blipFill>
        <p:spPr>
          <a:xfrm>
            <a:off x="-22569" y="1"/>
            <a:ext cx="12191980" cy="685799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2540184" y="2264524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s-ES_tradnl" sz="6000" dirty="0" smtClean="0">
                <a:solidFill>
                  <a:srgbClr val="FFFFFF"/>
                </a:solidFill>
              </a:rPr>
              <a:t>Solución</a:t>
            </a:r>
            <a:endParaRPr lang="es-ES_tradnl" sz="6000" dirty="0">
              <a:solidFill>
                <a:srgbClr val="FFFFFF"/>
              </a:solidFill>
            </a:endParaRPr>
          </a:p>
        </p:txBody>
      </p:sp>
      <p:sp>
        <p:nvSpPr>
          <p:cNvPr id="5" name="7 Medio marco"/>
          <p:cNvSpPr/>
          <p:nvPr/>
        </p:nvSpPr>
        <p:spPr>
          <a:xfrm>
            <a:off x="5536368" y="4157564"/>
            <a:ext cx="692982" cy="928786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9" name="7 Medio marco"/>
          <p:cNvSpPr/>
          <p:nvPr/>
        </p:nvSpPr>
        <p:spPr>
          <a:xfrm rot="10800000">
            <a:off x="7936668" y="4233764"/>
            <a:ext cx="692982" cy="928786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15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erson holding black and yellow fishing re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370"/>
            <a:ext cx="12192000" cy="686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2 Título"/>
          <p:cNvSpPr txBox="1">
            <a:spLocks/>
          </p:cNvSpPr>
          <p:nvPr/>
        </p:nvSpPr>
        <p:spPr>
          <a:xfrm>
            <a:off x="-742950" y="3710225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_tradnl" sz="8000" dirty="0" smtClean="0">
                <a:solidFill>
                  <a:srgbClr val="FFFFFF"/>
                </a:solidFill>
              </a:rPr>
              <a:t>Conocimiento</a:t>
            </a:r>
          </a:p>
          <a:p>
            <a:pPr algn="ctr"/>
            <a:r>
              <a:rPr lang="es-ES_tradnl" sz="8000" dirty="0" smtClean="0">
                <a:solidFill>
                  <a:srgbClr val="FFFFFF"/>
                </a:solidFill>
              </a:rPr>
              <a:t>del negocio</a:t>
            </a:r>
            <a:endParaRPr lang="es-ES_tradnl" sz="6000" dirty="0">
              <a:solidFill>
                <a:srgbClr val="FFFFFF"/>
              </a:solidFill>
            </a:endParaRPr>
          </a:p>
        </p:txBody>
      </p:sp>
      <p:sp>
        <p:nvSpPr>
          <p:cNvPr id="5" name="7 Medio marco"/>
          <p:cNvSpPr/>
          <p:nvPr/>
        </p:nvSpPr>
        <p:spPr>
          <a:xfrm>
            <a:off x="788038" y="4379279"/>
            <a:ext cx="1528392" cy="1140828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6" name="15 Medio marco"/>
          <p:cNvSpPr/>
          <p:nvPr/>
        </p:nvSpPr>
        <p:spPr>
          <a:xfrm rot="10800000">
            <a:off x="5670286" y="5261529"/>
            <a:ext cx="1230258" cy="1096800"/>
          </a:xfrm>
          <a:prstGeom prst="halfFrame">
            <a:avLst>
              <a:gd name="adj1" fmla="val 0"/>
              <a:gd name="adj2" fmla="val 0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-173421" y="-4370"/>
            <a:ext cx="12848897" cy="7098853"/>
          </a:xfrm>
          <a:prstGeom prst="rect">
            <a:avLst/>
          </a:prstGeom>
          <a:solidFill>
            <a:schemeClr val="accent6">
              <a:lumMod val="50000"/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6122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an holding a fish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041"/>
            <a:ext cx="12192000" cy="686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-568216" y="-1289796"/>
            <a:ext cx="16954500" cy="9073698"/>
          </a:xfrm>
          <a:prstGeom prst="rect">
            <a:avLst/>
          </a:prstGeom>
          <a:solidFill>
            <a:schemeClr val="bg2">
              <a:lumMod val="10000"/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5 Grupo"/>
          <p:cNvGrpSpPr/>
          <p:nvPr/>
        </p:nvGrpSpPr>
        <p:grpSpPr>
          <a:xfrm>
            <a:off x="-1309218" y="-111455"/>
            <a:ext cx="9144000" cy="2900518"/>
            <a:chOff x="4792193" y="-449636"/>
            <a:chExt cx="9144000" cy="2900518"/>
          </a:xfrm>
        </p:grpSpPr>
        <p:sp>
          <p:nvSpPr>
            <p:cNvPr id="3" name="2 Título"/>
            <p:cNvSpPr txBox="1">
              <a:spLocks/>
            </p:cNvSpPr>
            <p:nvPr/>
          </p:nvSpPr>
          <p:spPr>
            <a:xfrm>
              <a:off x="4792193" y="-449636"/>
              <a:ext cx="9144000" cy="290051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s-ES_tradnl" sz="8000" dirty="0" smtClean="0">
                  <a:solidFill>
                    <a:srgbClr val="FFFFFF"/>
                  </a:solidFill>
                </a:rPr>
                <a:t>Compresión</a:t>
              </a:r>
            </a:p>
            <a:p>
              <a:pPr algn="ctr"/>
              <a:r>
                <a:rPr lang="es-ES_tradnl" sz="8000" dirty="0" smtClean="0">
                  <a:solidFill>
                    <a:srgbClr val="FFFFFF"/>
                  </a:solidFill>
                </a:rPr>
                <a:t> de los datos</a:t>
              </a:r>
              <a:r>
                <a:rPr lang="es-ES_tradnl" sz="6000" dirty="0" smtClean="0">
                  <a:solidFill>
                    <a:srgbClr val="FFFFFF"/>
                  </a:solidFill>
                </a:rPr>
                <a:t> </a:t>
              </a:r>
              <a:endParaRPr lang="es-ES_tradnl" sz="6000" dirty="0">
                <a:solidFill>
                  <a:srgbClr val="FFFFFF"/>
                </a:solidFill>
              </a:endParaRPr>
            </a:p>
          </p:txBody>
        </p:sp>
        <p:sp>
          <p:nvSpPr>
            <p:cNvPr id="4" name="7 Medio marco"/>
            <p:cNvSpPr/>
            <p:nvPr/>
          </p:nvSpPr>
          <p:spPr>
            <a:xfrm>
              <a:off x="6780381" y="219418"/>
              <a:ext cx="1528392" cy="1140828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5" name="15 Medio marco"/>
            <p:cNvSpPr/>
            <p:nvPr/>
          </p:nvSpPr>
          <p:spPr>
            <a:xfrm rot="10800000">
              <a:off x="10862529" y="1158818"/>
              <a:ext cx="1230258" cy="1096800"/>
            </a:xfrm>
            <a:prstGeom prst="halfFrame">
              <a:avLst>
                <a:gd name="adj1" fmla="val 0"/>
                <a:gd name="adj2" fmla="val 0"/>
              </a:avLst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535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INFÓRMESE">
      <a:dk1>
        <a:srgbClr val="003157"/>
      </a:dk1>
      <a:lt1>
        <a:sysClr val="window" lastClr="FFFFFF"/>
      </a:lt1>
      <a:dk2>
        <a:srgbClr val="44546A"/>
      </a:dk2>
      <a:lt2>
        <a:srgbClr val="E7E6E6"/>
      </a:lt2>
      <a:accent1>
        <a:srgbClr val="00C8B3"/>
      </a:accent1>
      <a:accent2>
        <a:srgbClr val="00B0F0"/>
      </a:accent2>
      <a:accent3>
        <a:srgbClr val="A5A5A5"/>
      </a:accent3>
      <a:accent4>
        <a:srgbClr val="C00000"/>
      </a:accent4>
      <a:accent5>
        <a:srgbClr val="4472C4"/>
      </a:accent5>
      <a:accent6>
        <a:srgbClr val="3A3838"/>
      </a:accent6>
      <a:hlink>
        <a:srgbClr val="0563C1"/>
      </a:hlink>
      <a:folHlink>
        <a:srgbClr val="954F72"/>
      </a:folHlink>
    </a:clrScheme>
    <a:fontScheme name="INFORMESE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43735</TotalTime>
  <Words>912</Words>
  <Application>Microsoft Office PowerPoint</Application>
  <PresentationFormat>Personalizado</PresentationFormat>
  <Paragraphs>277</Paragraphs>
  <Slides>36</Slides>
  <Notes>27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37" baseType="lpstr">
      <vt:lpstr>Tema de Office</vt:lpstr>
      <vt:lpstr>Presentación de PowerPoint</vt:lpstr>
      <vt:lpstr>Presentación de PowerPoint</vt:lpstr>
      <vt:lpstr>Objetivo y alcance prueba de concepto</vt:lpstr>
      <vt:lpstr>Arquitectura en la Nube</vt:lpstr>
      <vt:lpstr>Metodología </vt:lpstr>
      <vt:lpstr>Presentación de PowerPoint</vt:lpstr>
      <vt:lpstr>Solución</vt:lpstr>
      <vt:lpstr>Presentación de PowerPoint</vt:lpstr>
      <vt:lpstr>Presentación de PowerPoint</vt:lpstr>
      <vt:lpstr>Estadísticas de las  Variables Predictoras </vt:lpstr>
      <vt:lpstr>Análisis de características</vt:lpstr>
      <vt:lpstr>Distribución Variable Objetivo</vt:lpstr>
      <vt:lpstr>Coeficiente Variación</vt:lpstr>
      <vt:lpstr>Coeficiente Variación</vt:lpstr>
      <vt:lpstr>Correlación Pearson</vt:lpstr>
      <vt:lpstr>Suavizamiento log 10 </vt:lpstr>
      <vt:lpstr>Suavizamiento log 10 </vt:lpstr>
      <vt:lpstr>Presentación de PowerPoint</vt:lpstr>
      <vt:lpstr>IBM SPSS Modeler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Jesús Segura</dc:creator>
  <cp:lastModifiedBy>DiazA</cp:lastModifiedBy>
  <cp:revision>1366</cp:revision>
  <dcterms:created xsi:type="dcterms:W3CDTF">2015-08-10T15:46:56Z</dcterms:created>
  <dcterms:modified xsi:type="dcterms:W3CDTF">2019-10-03T18:50:44Z</dcterms:modified>
</cp:coreProperties>
</file>